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313" r:id="rId3"/>
    <p:sldId id="257" r:id="rId4"/>
    <p:sldId id="297" r:id="rId5"/>
    <p:sldId id="299" r:id="rId6"/>
    <p:sldId id="316" r:id="rId7"/>
    <p:sldId id="258" r:id="rId8"/>
    <p:sldId id="317" r:id="rId9"/>
    <p:sldId id="281" r:id="rId10"/>
    <p:sldId id="282" r:id="rId11"/>
    <p:sldId id="283" r:id="rId12"/>
    <p:sldId id="280" r:id="rId13"/>
    <p:sldId id="259" r:id="rId14"/>
    <p:sldId id="284" r:id="rId15"/>
    <p:sldId id="285" r:id="rId16"/>
    <p:sldId id="286" r:id="rId17"/>
    <p:sldId id="287" r:id="rId18"/>
    <p:sldId id="288" r:id="rId19"/>
    <p:sldId id="289" r:id="rId20"/>
    <p:sldId id="290" r:id="rId21"/>
    <p:sldId id="291" r:id="rId22"/>
    <p:sldId id="292" r:id="rId23"/>
    <p:sldId id="293" r:id="rId24"/>
    <p:sldId id="301" r:id="rId25"/>
    <p:sldId id="260" r:id="rId26"/>
    <p:sldId id="261" r:id="rId27"/>
    <p:sldId id="262" r:id="rId28"/>
    <p:sldId id="263" r:id="rId29"/>
    <p:sldId id="264" r:id="rId30"/>
    <p:sldId id="265" r:id="rId31"/>
    <p:sldId id="266" r:id="rId32"/>
    <p:sldId id="267" r:id="rId33"/>
    <p:sldId id="294" r:id="rId34"/>
    <p:sldId id="268" r:id="rId35"/>
    <p:sldId id="269" r:id="rId36"/>
    <p:sldId id="271" r:id="rId37"/>
    <p:sldId id="270" r:id="rId38"/>
    <p:sldId id="272" r:id="rId39"/>
    <p:sldId id="320" r:id="rId40"/>
    <p:sldId id="273" r:id="rId41"/>
    <p:sldId id="274" r:id="rId42"/>
    <p:sldId id="275" r:id="rId43"/>
    <p:sldId id="276" r:id="rId44"/>
    <p:sldId id="277" r:id="rId45"/>
    <p:sldId id="278" r:id="rId46"/>
    <p:sldId id="315" r:id="rId47"/>
    <p:sldId id="319" r:id="rId48"/>
    <p:sldId id="312" r:id="rId49"/>
    <p:sldId id="296" r:id="rId50"/>
    <p:sldId id="279" r:id="rId51"/>
    <p:sldId id="303" r:id="rId52"/>
    <p:sldId id="304" r:id="rId53"/>
    <p:sldId id="305" r:id="rId54"/>
    <p:sldId id="322" r:id="rId55"/>
    <p:sldId id="306" r:id="rId56"/>
    <p:sldId id="324" r:id="rId57"/>
    <p:sldId id="309" r:id="rId58"/>
    <p:sldId id="308" r:id="rId59"/>
    <p:sldId id="323" r:id="rId60"/>
    <p:sldId id="321" r:id="rId61"/>
    <p:sldId id="310" r:id="rId62"/>
    <p:sldId id="311" r:id="rId63"/>
    <p:sldId id="314" r:id="rId64"/>
    <p:sldId id="307" r:id="rId65"/>
    <p:sldId id="318" r:id="rId66"/>
    <p:sldId id="295" r:id="rId6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p:cViewPr varScale="1">
        <p:scale>
          <a:sx n="108" d="100"/>
          <a:sy n="108" d="100"/>
        </p:scale>
        <p:origin x="171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17" name="16 Marcador de pie de página"/>
          <p:cNvSpPr>
            <a:spLocks noGrp="1"/>
          </p:cNvSpPr>
          <p:nvPr>
            <p:ph type="ftr" sz="quarter" idx="11"/>
          </p:nvPr>
        </p:nvSpPr>
        <p:spPr/>
        <p:txBody>
          <a:bodyPr/>
          <a:lstStyle/>
          <a:p>
            <a:endParaRPr lang="es-ES"/>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32FADFE-3B8F-471C-ABF0-DBC7717ECBBC}" type="slidenum">
              <a:rPr lang="es-ES" smtClean="0"/>
              <a:pPr/>
              <a:t>‹Nº›</a:t>
            </a:fld>
            <a:endParaRPr lang="es-E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5" name="4 Marcador de pie de página"/>
          <p:cNvSpPr>
            <a:spLocks noGrp="1"/>
          </p:cNvSpPr>
          <p:nvPr>
            <p:ph type="ftr" sz="quarter" idx="11"/>
          </p:nvPr>
        </p:nvSpPr>
        <p:spPr>
          <a:xfrm>
            <a:off x="800100" y="6172200"/>
            <a:ext cx="4000500" cy="457200"/>
          </a:xfrm>
        </p:spPr>
        <p:txBody>
          <a:bodyPr/>
          <a:lstStyle/>
          <a:p>
            <a:endParaRPr lang="es-ES"/>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10/04/2020</a:t>
            </a:fld>
            <a:endParaRPr lang="es-ES"/>
          </a:p>
        </p:txBody>
      </p:sp>
      <p:sp>
        <p:nvSpPr>
          <p:cNvPr id="6" name="5 Marcador de pie de página"/>
          <p:cNvSpPr>
            <a:spLocks noGrp="1"/>
          </p:cNvSpPr>
          <p:nvPr>
            <p:ph type="ftr" sz="quarter" idx="11"/>
          </p:nvPr>
        </p:nvSpPr>
        <p:spPr>
          <a:xfrm>
            <a:off x="914400" y="6172200"/>
            <a:ext cx="3886200" cy="457200"/>
          </a:xfrm>
        </p:spPr>
        <p:txBody>
          <a:bodyPr/>
          <a:lstStyle/>
          <a:p>
            <a:endParaRPr lang="es-ES"/>
          </a:p>
        </p:txBody>
      </p:sp>
      <p:sp>
        <p:nvSpPr>
          <p:cNvPr id="7" name="6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A847CFC-816F-41D0-AAC0-9BF4FEBC753E}" type="datetimeFigureOut">
              <a:rPr lang="es-ES" smtClean="0"/>
              <a:pPr/>
              <a:t>10/04/2020</a:t>
            </a:fld>
            <a:endParaRPr lang="es-E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oecdbetterlifeindex.org/#/11111111111"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428860" y="5733256"/>
            <a:ext cx="6400800" cy="939018"/>
          </a:xfrm>
        </p:spPr>
        <p:txBody>
          <a:bodyPr>
            <a:normAutofit/>
          </a:bodyPr>
          <a:lstStyle/>
          <a:p>
            <a:pPr algn="r"/>
            <a:r>
              <a:rPr lang="es-ES_tradnl" sz="4800" dirty="0">
                <a:solidFill>
                  <a:schemeClr val="tx1"/>
                </a:solidFill>
              </a:rPr>
              <a:t>Oscar Centeno Mora</a:t>
            </a:r>
          </a:p>
        </p:txBody>
      </p:sp>
      <p:sp>
        <p:nvSpPr>
          <p:cNvPr id="2" name="1 Título"/>
          <p:cNvSpPr>
            <a:spLocks noGrp="1"/>
          </p:cNvSpPr>
          <p:nvPr>
            <p:ph type="ctrTitle"/>
          </p:nvPr>
        </p:nvSpPr>
        <p:spPr>
          <a:xfrm>
            <a:off x="107504" y="1428736"/>
            <a:ext cx="8928992" cy="1470025"/>
          </a:xfrm>
        </p:spPr>
        <p:txBody>
          <a:bodyPr>
            <a:noAutofit/>
          </a:bodyPr>
          <a:lstStyle/>
          <a:p>
            <a:r>
              <a:rPr lang="es-ES_tradnl" sz="4800" dirty="0">
                <a:solidFill>
                  <a:schemeClr val="tx2">
                    <a:lumMod val="20000"/>
                    <a:lumOff val="80000"/>
                  </a:schemeClr>
                </a:solidFill>
              </a:rPr>
              <a:t>Visualización de la información.</a:t>
            </a:r>
            <a:endParaRPr lang="es-CR" sz="4800" dirty="0">
              <a:solidFill>
                <a:schemeClr val="tx2">
                  <a:lumMod val="20000"/>
                  <a:lumOff val="80000"/>
                </a:schemeClr>
              </a:solidFill>
            </a:endParaRPr>
          </a:p>
        </p:txBody>
      </p:sp>
    </p:spTree>
  </p:cSld>
  <p:clrMapOvr>
    <a:masterClrMapping/>
  </p:clrMapOvr>
  <p:transition>
    <p:cut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142852"/>
            <a:ext cx="8501122" cy="765868"/>
          </a:xfrm>
        </p:spPr>
        <p:txBody>
          <a:bodyPr>
            <a:normAutofit/>
          </a:bodyPr>
          <a:lstStyle/>
          <a:p>
            <a:pPr algn="ctr"/>
            <a:r>
              <a:rPr lang="es-ES_tradnl" sz="3600" dirty="0"/>
              <a:t>Presentación Textual</a:t>
            </a:r>
            <a:endParaRPr lang="es-CR" sz="3600" dirty="0"/>
          </a:p>
        </p:txBody>
      </p:sp>
      <p:sp>
        <p:nvSpPr>
          <p:cNvPr id="3" name="2 Marcador de contenido"/>
          <p:cNvSpPr>
            <a:spLocks noGrp="1"/>
          </p:cNvSpPr>
          <p:nvPr>
            <p:ph sz="quarter" idx="1"/>
          </p:nvPr>
        </p:nvSpPr>
        <p:spPr>
          <a:xfrm>
            <a:off x="285720" y="1214422"/>
            <a:ext cx="8001056" cy="5072098"/>
          </a:xfrm>
        </p:spPr>
        <p:txBody>
          <a:bodyPr>
            <a:normAutofit/>
          </a:bodyPr>
          <a:lstStyle/>
          <a:p>
            <a:r>
              <a:rPr lang="es-ES_tradnl" dirty="0"/>
              <a:t>Consiste en introducir las cifras o datos dentro del texto. Esta presentación es muy común en informes o documentos científicos.</a:t>
            </a:r>
          </a:p>
          <a:p>
            <a:pPr>
              <a:buNone/>
            </a:pPr>
            <a:endParaRPr lang="es-ES_tradnl" dirty="0"/>
          </a:p>
          <a:p>
            <a:pPr>
              <a:spcBef>
                <a:spcPts val="0"/>
              </a:spcBef>
              <a:buNone/>
            </a:pPr>
            <a:r>
              <a:rPr lang="es-ES_tradnl" dirty="0"/>
              <a:t>	</a:t>
            </a:r>
            <a:r>
              <a:rPr lang="es-ES_tradnl" u="sng" dirty="0" err="1"/>
              <a:t>Ej</a:t>
            </a:r>
            <a:r>
              <a:rPr lang="es-ES_tradnl" dirty="0"/>
              <a:t>: “</a:t>
            </a:r>
            <a:r>
              <a:rPr lang="es-ES_tradnl" i="1" dirty="0"/>
              <a:t>El problema nutricional de Costa Rica es, en la mayoría de los casos, un resultado directo de la pobreza. En el Área Metropolitana de San José, el costo de la dieta recomendada por el INCAP es de </a:t>
            </a:r>
            <a:br>
              <a:rPr lang="es-ES_tradnl" i="1" dirty="0"/>
            </a:br>
            <a:r>
              <a:rPr lang="es-ES_tradnl" i="1" dirty="0"/>
              <a:t>¢ 850 500,00 al mes, por una familia de 4 miembros….”</a:t>
            </a:r>
            <a:r>
              <a:rPr lang="es-ES_tradnl" dirty="0"/>
              <a:t> </a:t>
            </a:r>
          </a:p>
          <a:p>
            <a:pPr>
              <a:spcBef>
                <a:spcPts val="0"/>
              </a:spcBef>
              <a:buNone/>
            </a:pPr>
            <a:endParaRPr lang="es-ES_tradnl" dirty="0"/>
          </a:p>
          <a:p>
            <a:pPr>
              <a:spcBef>
                <a:spcPts val="0"/>
              </a:spcBef>
            </a:pPr>
            <a:r>
              <a:rPr lang="es-ES_tradnl" dirty="0"/>
              <a:t>Nótese como los resultados numéricos están siendo utilizados dentro del texto.</a:t>
            </a:r>
            <a:endParaRPr lang="es-CR" dirty="0"/>
          </a:p>
        </p:txBody>
      </p:sp>
      <p:cxnSp>
        <p:nvCxnSpPr>
          <p:cNvPr id="5" name="4 Conector recto"/>
          <p:cNvCxnSpPr/>
          <p:nvPr/>
        </p:nvCxnSpPr>
        <p:spPr>
          <a:xfrm rot="5400000">
            <a:off x="-571536" y="3643314"/>
            <a:ext cx="2000264" cy="0"/>
          </a:xfrm>
          <a:prstGeom prst="line">
            <a:avLst/>
          </a:prstGeom>
        </p:spPr>
        <p:style>
          <a:lnRef idx="3">
            <a:schemeClr val="dk1"/>
          </a:lnRef>
          <a:fillRef idx="0">
            <a:schemeClr val="dk1"/>
          </a:fillRef>
          <a:effectRef idx="2">
            <a:schemeClr val="dk1"/>
          </a:effectRef>
          <a:fontRef idx="minor">
            <a:schemeClr val="tx1"/>
          </a:fontRef>
        </p:style>
      </p:cxnSp>
      <p:cxnSp>
        <p:nvCxnSpPr>
          <p:cNvPr id="6" name="5 Conector recto"/>
          <p:cNvCxnSpPr/>
          <p:nvPr/>
        </p:nvCxnSpPr>
        <p:spPr>
          <a:xfrm rot="5400000">
            <a:off x="7072330" y="3643314"/>
            <a:ext cx="2000264" cy="0"/>
          </a:xfrm>
          <a:prstGeom prst="line">
            <a:avLst/>
          </a:prstGeom>
        </p:spPr>
        <p:style>
          <a:lnRef idx="3">
            <a:schemeClr val="dk1"/>
          </a:lnRef>
          <a:fillRef idx="0">
            <a:schemeClr val="dk1"/>
          </a:fillRef>
          <a:effectRef idx="2">
            <a:schemeClr val="dk1"/>
          </a:effectRef>
          <a:fontRef idx="minor">
            <a:schemeClr val="tx1"/>
          </a:fontRef>
        </p:style>
      </p:cxnSp>
      <p:cxnSp>
        <p:nvCxnSpPr>
          <p:cNvPr id="8" name="7 Conector recto"/>
          <p:cNvCxnSpPr/>
          <p:nvPr/>
        </p:nvCxnSpPr>
        <p:spPr>
          <a:xfrm>
            <a:off x="428596" y="2643182"/>
            <a:ext cx="7643866" cy="0"/>
          </a:xfrm>
          <a:prstGeom prst="line">
            <a:avLst/>
          </a:prstGeom>
        </p:spPr>
        <p:style>
          <a:lnRef idx="3">
            <a:schemeClr val="dk1"/>
          </a:lnRef>
          <a:fillRef idx="0">
            <a:schemeClr val="dk1"/>
          </a:fillRef>
          <a:effectRef idx="2">
            <a:schemeClr val="dk1"/>
          </a:effectRef>
          <a:fontRef idx="minor">
            <a:schemeClr val="tx1"/>
          </a:fontRef>
        </p:style>
      </p:cxnSp>
      <p:cxnSp>
        <p:nvCxnSpPr>
          <p:cNvPr id="9" name="8 Conector recto"/>
          <p:cNvCxnSpPr/>
          <p:nvPr/>
        </p:nvCxnSpPr>
        <p:spPr>
          <a:xfrm>
            <a:off x="428596" y="4643446"/>
            <a:ext cx="7643866"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wheel spokes="2"/>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57158" y="142852"/>
            <a:ext cx="8501122" cy="928694"/>
          </a:xfrm>
        </p:spPr>
        <p:txBody>
          <a:bodyPr>
            <a:normAutofit/>
          </a:bodyPr>
          <a:lstStyle/>
          <a:p>
            <a:pPr algn="ctr"/>
            <a:r>
              <a:rPr lang="es-ES_tradnl" sz="3600" dirty="0"/>
              <a:t>Presentación </a:t>
            </a:r>
            <a:r>
              <a:rPr lang="es-ES_tradnl" sz="3600" dirty="0" err="1"/>
              <a:t>semi</a:t>
            </a:r>
            <a:r>
              <a:rPr lang="es-ES_tradnl" sz="3600" dirty="0"/>
              <a:t>-tabular</a:t>
            </a:r>
            <a:endParaRPr lang="es-CR" sz="3600" dirty="0"/>
          </a:p>
        </p:txBody>
      </p:sp>
      <p:sp>
        <p:nvSpPr>
          <p:cNvPr id="3" name="2 Marcador de contenido"/>
          <p:cNvSpPr>
            <a:spLocks noGrp="1"/>
          </p:cNvSpPr>
          <p:nvPr>
            <p:ph sz="quarter" idx="1"/>
          </p:nvPr>
        </p:nvSpPr>
        <p:spPr>
          <a:xfrm>
            <a:off x="214282" y="1214422"/>
            <a:ext cx="8429684" cy="5500726"/>
          </a:xfrm>
        </p:spPr>
        <p:txBody>
          <a:bodyPr>
            <a:normAutofit/>
          </a:bodyPr>
          <a:lstStyle/>
          <a:p>
            <a:r>
              <a:rPr lang="es-ES_tradnl" dirty="0"/>
              <a:t>La presentación de la información se desliga entre el texto y los datos, pero hay presencia de ambos. En este caso tenemos primero el “texto”, luego las “cifras” y se puede terminar con “texto”.</a:t>
            </a:r>
          </a:p>
          <a:p>
            <a:endParaRPr lang="es-ES_tradnl" dirty="0"/>
          </a:p>
          <a:p>
            <a:pPr>
              <a:buNone/>
            </a:pPr>
            <a:r>
              <a:rPr lang="es-ES_tradnl" dirty="0"/>
              <a:t>	</a:t>
            </a:r>
            <a:r>
              <a:rPr lang="es-ES_tradnl" u="sng" dirty="0" err="1"/>
              <a:t>Ej</a:t>
            </a:r>
            <a:r>
              <a:rPr lang="es-ES_tradnl" dirty="0"/>
              <a:t>: “</a:t>
            </a:r>
            <a:r>
              <a:rPr lang="es-ES_tradnl" i="1" dirty="0"/>
              <a:t>Con el programa de Asignaciones Familiares hemos hecho   justicia a miles de costarricenses, principalmente….</a:t>
            </a:r>
          </a:p>
          <a:p>
            <a:pPr>
              <a:buNone/>
            </a:pPr>
            <a:endParaRPr lang="es-ES_tradnl" dirty="0"/>
          </a:p>
          <a:p>
            <a:pPr>
              <a:buNone/>
            </a:pPr>
            <a:r>
              <a:rPr lang="es-ES_tradnl" dirty="0"/>
              <a:t>	</a:t>
            </a:r>
            <a:r>
              <a:rPr lang="es-ES_tradnl" i="1" dirty="0"/>
              <a:t>Programa I.V.M.</a:t>
            </a:r>
            <a:r>
              <a:rPr lang="es-ES_tradnl" dirty="0"/>
              <a:t>                   12 4950		28,0%	</a:t>
            </a:r>
          </a:p>
          <a:p>
            <a:pPr>
              <a:buNone/>
            </a:pPr>
            <a:r>
              <a:rPr lang="es-ES_tradnl" dirty="0"/>
              <a:t>	</a:t>
            </a:r>
            <a:r>
              <a:rPr lang="es-ES_tradnl" i="1" dirty="0"/>
              <a:t>Asignaciones Familiares   </a:t>
            </a:r>
            <a:r>
              <a:rPr lang="es-ES_tradnl" dirty="0"/>
              <a:t>       </a:t>
            </a:r>
            <a:r>
              <a:rPr lang="es-ES_tradnl" u="sng" dirty="0"/>
              <a:t>33 3650</a:t>
            </a:r>
            <a:r>
              <a:rPr lang="es-ES_tradnl" dirty="0"/>
              <a:t>		</a:t>
            </a:r>
            <a:r>
              <a:rPr lang="es-ES_tradnl" u="sng" dirty="0"/>
              <a:t>72,0%</a:t>
            </a:r>
          </a:p>
          <a:p>
            <a:pPr>
              <a:buNone/>
            </a:pPr>
            <a:r>
              <a:rPr lang="es-ES_tradnl" dirty="0"/>
              <a:t>				           46 3100		100,0%</a:t>
            </a:r>
          </a:p>
          <a:p>
            <a:pPr>
              <a:buNone/>
            </a:pPr>
            <a:r>
              <a:rPr lang="es-ES_tradnl" i="1" dirty="0"/>
              <a:t>	Este cambio espectacular, en menos de tres años, ha sido posible gracias a la relación excelente que el…..”</a:t>
            </a:r>
          </a:p>
        </p:txBody>
      </p:sp>
      <p:cxnSp>
        <p:nvCxnSpPr>
          <p:cNvPr id="6" name="5 Conector recto"/>
          <p:cNvCxnSpPr/>
          <p:nvPr/>
        </p:nvCxnSpPr>
        <p:spPr>
          <a:xfrm>
            <a:off x="500034" y="2928934"/>
            <a:ext cx="8215370" cy="0"/>
          </a:xfrm>
          <a:prstGeom prst="line">
            <a:avLst/>
          </a:prstGeom>
        </p:spPr>
        <p:style>
          <a:lnRef idx="3">
            <a:schemeClr val="dk1"/>
          </a:lnRef>
          <a:fillRef idx="0">
            <a:schemeClr val="dk1"/>
          </a:fillRef>
          <a:effectRef idx="2">
            <a:schemeClr val="dk1"/>
          </a:effectRef>
          <a:fontRef idx="minor">
            <a:schemeClr val="tx1"/>
          </a:fontRef>
        </p:style>
      </p:cxnSp>
      <p:cxnSp>
        <p:nvCxnSpPr>
          <p:cNvPr id="7" name="6 Conector recto"/>
          <p:cNvCxnSpPr/>
          <p:nvPr/>
        </p:nvCxnSpPr>
        <p:spPr>
          <a:xfrm>
            <a:off x="500034" y="6572272"/>
            <a:ext cx="8215370" cy="0"/>
          </a:xfrm>
          <a:prstGeom prst="line">
            <a:avLst/>
          </a:prstGeom>
        </p:spPr>
        <p:style>
          <a:lnRef idx="3">
            <a:schemeClr val="dk1"/>
          </a:lnRef>
          <a:fillRef idx="0">
            <a:schemeClr val="dk1"/>
          </a:fillRef>
          <a:effectRef idx="2">
            <a:schemeClr val="dk1"/>
          </a:effectRef>
          <a:fontRef idx="minor">
            <a:schemeClr val="tx1"/>
          </a:fontRef>
        </p:style>
      </p:cxnSp>
      <p:cxnSp>
        <p:nvCxnSpPr>
          <p:cNvPr id="11" name="10 Conector recto"/>
          <p:cNvCxnSpPr/>
          <p:nvPr/>
        </p:nvCxnSpPr>
        <p:spPr>
          <a:xfrm rot="5400000">
            <a:off x="6893735" y="4750603"/>
            <a:ext cx="3643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rot="5400000">
            <a:off x="-1321635" y="4750603"/>
            <a:ext cx="3643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500034" y="4000504"/>
            <a:ext cx="821537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16 Conector recto"/>
          <p:cNvCxnSpPr/>
          <p:nvPr/>
        </p:nvCxnSpPr>
        <p:spPr>
          <a:xfrm>
            <a:off x="500034" y="5715016"/>
            <a:ext cx="8215370"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19 CuadroTexto"/>
          <p:cNvSpPr txBox="1"/>
          <p:nvPr/>
        </p:nvSpPr>
        <p:spPr>
          <a:xfrm>
            <a:off x="8715404" y="3571876"/>
            <a:ext cx="285720" cy="369332"/>
          </a:xfrm>
          <a:prstGeom prst="rect">
            <a:avLst/>
          </a:prstGeom>
          <a:noFill/>
        </p:spPr>
        <p:txBody>
          <a:bodyPr wrap="square" rtlCol="0">
            <a:spAutoFit/>
          </a:bodyPr>
          <a:lstStyle/>
          <a:p>
            <a:r>
              <a:rPr lang="es-ES_tradnl" dirty="0"/>
              <a:t>T</a:t>
            </a:r>
            <a:endParaRPr lang="es-CR" dirty="0"/>
          </a:p>
        </p:txBody>
      </p:sp>
      <p:sp>
        <p:nvSpPr>
          <p:cNvPr id="21" name="20 CuadroTexto"/>
          <p:cNvSpPr txBox="1"/>
          <p:nvPr/>
        </p:nvSpPr>
        <p:spPr>
          <a:xfrm>
            <a:off x="8715436" y="4774180"/>
            <a:ext cx="285720" cy="369332"/>
          </a:xfrm>
          <a:prstGeom prst="rect">
            <a:avLst/>
          </a:prstGeom>
          <a:noFill/>
        </p:spPr>
        <p:txBody>
          <a:bodyPr wrap="square" rtlCol="0">
            <a:spAutoFit/>
          </a:bodyPr>
          <a:lstStyle/>
          <a:p>
            <a:r>
              <a:rPr lang="es-ES_tradnl" dirty="0"/>
              <a:t>C</a:t>
            </a:r>
            <a:endParaRPr lang="es-CR" dirty="0"/>
          </a:p>
        </p:txBody>
      </p:sp>
      <p:sp>
        <p:nvSpPr>
          <p:cNvPr id="22" name="21 CuadroTexto"/>
          <p:cNvSpPr txBox="1"/>
          <p:nvPr/>
        </p:nvSpPr>
        <p:spPr>
          <a:xfrm>
            <a:off x="8715404" y="6000768"/>
            <a:ext cx="285720" cy="369332"/>
          </a:xfrm>
          <a:prstGeom prst="rect">
            <a:avLst/>
          </a:prstGeom>
          <a:noFill/>
        </p:spPr>
        <p:txBody>
          <a:bodyPr wrap="square" rtlCol="0">
            <a:spAutoFit/>
          </a:bodyPr>
          <a:lstStyle/>
          <a:p>
            <a:r>
              <a:rPr lang="es-ES_tradnl" dirty="0"/>
              <a:t>T</a:t>
            </a:r>
            <a:endParaRPr lang="es-CR" dirty="0"/>
          </a:p>
        </p:txBody>
      </p:sp>
    </p:spTree>
  </p:cSld>
  <p:clrMapOvr>
    <a:masterClrMapping/>
  </p:clrMapOvr>
  <p:transition>
    <p:wheel spokes="3"/>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628" y="4786322"/>
            <a:ext cx="7772400" cy="1143000"/>
          </a:xfrm>
        </p:spPr>
        <p:txBody>
          <a:bodyPr/>
          <a:lstStyle/>
          <a:p>
            <a:r>
              <a:rPr lang="es-ES_tradnl" dirty="0"/>
              <a:t>CUADROS</a:t>
            </a:r>
            <a:endParaRPr lang="es-CR" dirty="0"/>
          </a:p>
        </p:txBody>
      </p:sp>
      <p:sp>
        <p:nvSpPr>
          <p:cNvPr id="3" name="2 Marcador de contenido"/>
          <p:cNvSpPr>
            <a:spLocks noGrp="1"/>
          </p:cNvSpPr>
          <p:nvPr>
            <p:ph sz="quarter" idx="1"/>
          </p:nvPr>
        </p:nvSpPr>
        <p:spPr>
          <a:xfrm>
            <a:off x="214282" y="928670"/>
            <a:ext cx="7772400" cy="4572000"/>
          </a:xfrm>
        </p:spPr>
        <p:txBody>
          <a:bodyPr/>
          <a:lstStyle/>
          <a:p>
            <a:pPr>
              <a:buNone/>
            </a:pPr>
            <a:endParaRPr lang="es-CR" dirty="0"/>
          </a:p>
        </p:txBody>
      </p:sp>
      <p:pic>
        <p:nvPicPr>
          <p:cNvPr id="16386" name="Picture 2" descr="http://www.planetainopia.com/files/img-blog/2008-05/estadistica.jpg"/>
          <p:cNvPicPr>
            <a:picLocks noChangeAspect="1" noChangeArrowheads="1"/>
          </p:cNvPicPr>
          <p:nvPr/>
        </p:nvPicPr>
        <p:blipFill>
          <a:blip r:embed="rId2" cstate="print"/>
          <a:srcRect/>
          <a:stretch>
            <a:fillRect/>
          </a:stretch>
        </p:blipFill>
        <p:spPr bwMode="auto">
          <a:xfrm>
            <a:off x="-1" y="-1"/>
            <a:ext cx="9144001" cy="6868163"/>
          </a:xfrm>
          <a:prstGeom prst="rect">
            <a:avLst/>
          </a:prstGeom>
          <a:noFill/>
        </p:spPr>
      </p:pic>
      <p:sp>
        <p:nvSpPr>
          <p:cNvPr id="5" name="4 CuadroTexto"/>
          <p:cNvSpPr txBox="1"/>
          <p:nvPr/>
        </p:nvSpPr>
        <p:spPr>
          <a:xfrm>
            <a:off x="428596" y="357166"/>
            <a:ext cx="8001056" cy="1200329"/>
          </a:xfrm>
          <a:prstGeom prst="rect">
            <a:avLst/>
          </a:prstGeom>
          <a:noFill/>
        </p:spPr>
        <p:txBody>
          <a:bodyPr wrap="square" rtlCol="0">
            <a:spAutoFit/>
          </a:bodyPr>
          <a:lstStyle/>
          <a:p>
            <a:pPr algn="ctr"/>
            <a:r>
              <a:rPr lang="es-ES_tradnl" sz="7200" dirty="0">
                <a:solidFill>
                  <a:srgbClr val="7030A0"/>
                </a:solidFill>
              </a:rPr>
              <a:t>CUADROS</a:t>
            </a:r>
            <a:endParaRPr lang="es-CR" sz="7200" dirty="0">
              <a:solidFill>
                <a:srgbClr val="7030A0"/>
              </a:solidFill>
            </a:endParaRPr>
          </a:p>
        </p:txBody>
      </p:sp>
    </p:spTree>
  </p:cSld>
  <p:clrMapOvr>
    <a:masterClrMapping/>
  </p:clrMapOvr>
  <p:transition>
    <p:newsfla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16632"/>
            <a:ext cx="8143932" cy="824176"/>
          </a:xfrm>
        </p:spPr>
        <p:txBody>
          <a:bodyPr>
            <a:normAutofit/>
          </a:bodyPr>
          <a:lstStyle/>
          <a:p>
            <a:pPr algn="ctr"/>
            <a:r>
              <a:rPr lang="es-ES_tradnl" sz="3600" dirty="0"/>
              <a:t>Cuadros </a:t>
            </a:r>
            <a:endParaRPr lang="es-CR" sz="3600" dirty="0"/>
          </a:p>
        </p:txBody>
      </p:sp>
      <p:sp>
        <p:nvSpPr>
          <p:cNvPr id="3" name="2 Marcador de contenido"/>
          <p:cNvSpPr>
            <a:spLocks noGrp="1"/>
          </p:cNvSpPr>
          <p:nvPr>
            <p:ph sz="quarter" idx="1"/>
          </p:nvPr>
        </p:nvSpPr>
        <p:spPr>
          <a:xfrm>
            <a:off x="214282" y="1142984"/>
            <a:ext cx="5857916" cy="5072098"/>
          </a:xfrm>
        </p:spPr>
        <p:txBody>
          <a:bodyPr>
            <a:normAutofit fontScale="92500" lnSpcReduction="10000"/>
          </a:bodyPr>
          <a:lstStyle/>
          <a:p>
            <a:r>
              <a:rPr lang="es-CR" dirty="0"/>
              <a:t>Después que los datos han sido recogidos, se procede a la presentación de los resultados en forma tabular (análisis descriptivo).</a:t>
            </a:r>
          </a:p>
          <a:p>
            <a:pPr>
              <a:buNone/>
            </a:pPr>
            <a:endParaRPr lang="es-CR" dirty="0"/>
          </a:p>
          <a:p>
            <a:r>
              <a:rPr lang="es-CR" dirty="0"/>
              <a:t>La facilidad de la construcción y el rápido efecto en la transmisión de los contenidos, hacen de los cuadros el recurso idóneos para la presentación de los resultados.</a:t>
            </a:r>
          </a:p>
          <a:p>
            <a:endParaRPr lang="es-ES_tradnl" dirty="0"/>
          </a:p>
          <a:p>
            <a:pPr>
              <a:buNone/>
            </a:pPr>
            <a:r>
              <a:rPr lang="es-ES_tradnl" u="sng" dirty="0"/>
              <a:t>Objetivo</a:t>
            </a:r>
            <a:r>
              <a:rPr lang="es-ES_tradnl" dirty="0"/>
              <a:t>:</a:t>
            </a:r>
          </a:p>
          <a:p>
            <a:r>
              <a:rPr lang="es-CR" dirty="0"/>
              <a:t>Un cuadro tiene como objetivo presentar datos numéricos ordenados, en filas y columnas, de acuerdo a ciertos criterios de clasificación.</a:t>
            </a:r>
            <a:endParaRPr lang="es-ES_tradnl" dirty="0"/>
          </a:p>
          <a:p>
            <a:endParaRPr lang="es-CR" dirty="0"/>
          </a:p>
        </p:txBody>
      </p:sp>
      <p:pic>
        <p:nvPicPr>
          <p:cNvPr id="34818" name="Picture 2" descr="http://www.sonic.net/mnitepub/pccafe/reviews/macromedia_dreamweaver3/tabular_table.gif"/>
          <p:cNvPicPr>
            <a:picLocks noChangeAspect="1" noChangeArrowheads="1"/>
          </p:cNvPicPr>
          <p:nvPr/>
        </p:nvPicPr>
        <p:blipFill>
          <a:blip r:embed="rId2" cstate="print"/>
          <a:srcRect/>
          <a:stretch>
            <a:fillRect/>
          </a:stretch>
        </p:blipFill>
        <p:spPr bwMode="auto">
          <a:xfrm>
            <a:off x="6000760" y="1214422"/>
            <a:ext cx="2899696" cy="2143140"/>
          </a:xfrm>
          <a:prstGeom prst="rect">
            <a:avLst/>
          </a:prstGeom>
          <a:noFill/>
        </p:spPr>
      </p:pic>
      <p:pic>
        <p:nvPicPr>
          <p:cNvPr id="34820" name="Picture 4" descr="http://www.juntadeandalucia.es/averroes/ieslaribera/musica/orquesta/orquest.gif"/>
          <p:cNvPicPr>
            <a:picLocks noChangeAspect="1" noChangeArrowheads="1"/>
          </p:cNvPicPr>
          <p:nvPr/>
        </p:nvPicPr>
        <p:blipFill>
          <a:blip r:embed="rId3" cstate="print"/>
          <a:srcRect/>
          <a:stretch>
            <a:fillRect/>
          </a:stretch>
        </p:blipFill>
        <p:spPr bwMode="auto">
          <a:xfrm>
            <a:off x="5786446" y="3643314"/>
            <a:ext cx="3143272" cy="2714644"/>
          </a:xfrm>
          <a:prstGeom prst="rect">
            <a:avLst/>
          </a:prstGeom>
          <a:noFill/>
        </p:spPr>
      </p:pic>
    </p:spTree>
  </p:cSld>
  <p:clrMapOvr>
    <a:masterClrMapping/>
  </p:clrMapOvr>
  <p:transition>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0"/>
            <a:ext cx="7772400" cy="1000132"/>
          </a:xfrm>
        </p:spPr>
        <p:txBody>
          <a:bodyPr>
            <a:normAutofit/>
          </a:bodyPr>
          <a:lstStyle/>
          <a:p>
            <a:pPr algn="ctr"/>
            <a:r>
              <a:rPr lang="es-ES_tradnl" sz="3600" dirty="0"/>
              <a:t>Componentes del CUADRO</a:t>
            </a:r>
            <a:endParaRPr lang="es-CR" sz="3600" dirty="0"/>
          </a:p>
        </p:txBody>
      </p:sp>
      <p:sp>
        <p:nvSpPr>
          <p:cNvPr id="3" name="2 Marcador de contenido"/>
          <p:cNvSpPr>
            <a:spLocks noGrp="1"/>
          </p:cNvSpPr>
          <p:nvPr>
            <p:ph sz="quarter" idx="1"/>
          </p:nvPr>
        </p:nvSpPr>
        <p:spPr>
          <a:xfrm>
            <a:off x="285720" y="1142984"/>
            <a:ext cx="7772400" cy="5357850"/>
          </a:xfrm>
        </p:spPr>
        <p:txBody>
          <a:bodyPr/>
          <a:lstStyle/>
          <a:p>
            <a:r>
              <a:rPr lang="es-ES_tradnl" dirty="0"/>
              <a:t>El “cuadro” en estadística está compuesto de los siguiente:</a:t>
            </a:r>
          </a:p>
          <a:p>
            <a:pPr>
              <a:buNone/>
            </a:pPr>
            <a:r>
              <a:rPr lang="es-ES_tradnl" dirty="0"/>
              <a:t>	-Título</a:t>
            </a:r>
          </a:p>
          <a:p>
            <a:pPr>
              <a:buNone/>
            </a:pPr>
            <a:r>
              <a:rPr lang="es-ES_tradnl" dirty="0"/>
              <a:t>	-Nota preliminar (nota introductoria)</a:t>
            </a:r>
          </a:p>
          <a:p>
            <a:pPr>
              <a:buNone/>
            </a:pPr>
            <a:r>
              <a:rPr lang="es-ES_tradnl" dirty="0"/>
              <a:t>	-Columna matriz</a:t>
            </a:r>
          </a:p>
          <a:p>
            <a:pPr>
              <a:buNone/>
            </a:pPr>
            <a:r>
              <a:rPr lang="es-ES_tradnl" dirty="0"/>
              <a:t>	-Encabezados o encabezamientos</a:t>
            </a:r>
          </a:p>
          <a:p>
            <a:pPr>
              <a:buNone/>
            </a:pPr>
            <a:r>
              <a:rPr lang="es-ES_tradnl" dirty="0"/>
              <a:t>	-Cuerpo o contenido</a:t>
            </a:r>
          </a:p>
          <a:p>
            <a:pPr>
              <a:buNone/>
            </a:pPr>
            <a:r>
              <a:rPr lang="es-ES_tradnl" dirty="0"/>
              <a:t>	-Nota al pie</a:t>
            </a:r>
          </a:p>
          <a:p>
            <a:pPr>
              <a:buNone/>
            </a:pPr>
            <a:r>
              <a:rPr lang="es-ES_tradnl" dirty="0"/>
              <a:t>	-Fuente</a:t>
            </a:r>
          </a:p>
          <a:p>
            <a:pPr>
              <a:buNone/>
            </a:pPr>
            <a:endParaRPr lang="es-ES_tradnl" dirty="0"/>
          </a:p>
          <a:p>
            <a:r>
              <a:rPr lang="es-ES_tradnl" dirty="0"/>
              <a:t>No todos los componentes anteriores deben siempre estar en un cuadro.</a:t>
            </a:r>
            <a:endParaRPr lang="es-CR" dirty="0"/>
          </a:p>
        </p:txBody>
      </p:sp>
      <p:pic>
        <p:nvPicPr>
          <p:cNvPr id="33794" name="Picture 2" descr="http://4.bp.blogspot.com/_lj8FQrkyUIw/SeI0iiHFDoI/AAAAAAAABGk/DeR4cuwn0iI/s400/Escuchar+1.jpg"/>
          <p:cNvPicPr>
            <a:picLocks noChangeAspect="1" noChangeArrowheads="1"/>
          </p:cNvPicPr>
          <p:nvPr/>
        </p:nvPicPr>
        <p:blipFill>
          <a:blip r:embed="rId2" cstate="print"/>
          <a:srcRect/>
          <a:stretch>
            <a:fillRect/>
          </a:stretch>
        </p:blipFill>
        <p:spPr bwMode="auto">
          <a:xfrm>
            <a:off x="5286380" y="1643050"/>
            <a:ext cx="3500462" cy="3810000"/>
          </a:xfrm>
          <a:prstGeom prst="rect">
            <a:avLst/>
          </a:prstGeom>
          <a:noFill/>
        </p:spPr>
      </p:pic>
    </p:spTree>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10" y="0"/>
            <a:ext cx="7772400" cy="1143000"/>
          </a:xfrm>
        </p:spPr>
        <p:txBody>
          <a:bodyPr>
            <a:normAutofit/>
          </a:bodyPr>
          <a:lstStyle/>
          <a:p>
            <a:pPr algn="ctr"/>
            <a:r>
              <a:rPr lang="es-ES_tradnl" sz="3600" dirty="0"/>
              <a:t>Componentes de un cuadro</a:t>
            </a:r>
            <a:endParaRPr lang="es-CR" sz="3600" dirty="0"/>
          </a:p>
        </p:txBody>
      </p:sp>
      <p:pic>
        <p:nvPicPr>
          <p:cNvPr id="41986" name="Picture 2"/>
          <p:cNvPicPr>
            <a:picLocks noChangeAspect="1" noChangeArrowheads="1"/>
          </p:cNvPicPr>
          <p:nvPr/>
        </p:nvPicPr>
        <p:blipFill>
          <a:blip r:embed="rId2" cstate="print"/>
          <a:srcRect/>
          <a:stretch>
            <a:fillRect/>
          </a:stretch>
        </p:blipFill>
        <p:spPr bwMode="auto">
          <a:xfrm>
            <a:off x="785786" y="1643050"/>
            <a:ext cx="7643866" cy="4857784"/>
          </a:xfrm>
          <a:prstGeom prst="rect">
            <a:avLst/>
          </a:prstGeom>
          <a:noFill/>
          <a:ln w="9525">
            <a:noFill/>
            <a:miter lim="800000"/>
            <a:headEnd/>
            <a:tailEnd/>
          </a:ln>
        </p:spPr>
      </p:pic>
    </p:spTree>
  </p:cSld>
  <p:clrMapOvr>
    <a:masterClrMapping/>
  </p:clrMapOvr>
  <p:transition>
    <p:diamon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0"/>
            <a:ext cx="7772400" cy="857232"/>
          </a:xfrm>
        </p:spPr>
        <p:txBody>
          <a:bodyPr>
            <a:noAutofit/>
          </a:bodyPr>
          <a:lstStyle/>
          <a:p>
            <a:pPr algn="ctr"/>
            <a:r>
              <a:rPr lang="es-ES_tradnl" sz="3600" dirty="0"/>
              <a:t>Cuadro: título</a:t>
            </a:r>
            <a:endParaRPr lang="es-CR" sz="3600" dirty="0"/>
          </a:p>
        </p:txBody>
      </p:sp>
      <p:sp>
        <p:nvSpPr>
          <p:cNvPr id="3" name="2 Marcador de contenido"/>
          <p:cNvSpPr>
            <a:spLocks noGrp="1"/>
          </p:cNvSpPr>
          <p:nvPr>
            <p:ph sz="quarter" idx="1"/>
          </p:nvPr>
        </p:nvSpPr>
        <p:spPr>
          <a:xfrm>
            <a:off x="285720" y="1071546"/>
            <a:ext cx="8286808" cy="5214974"/>
          </a:xfrm>
        </p:spPr>
        <p:txBody>
          <a:bodyPr/>
          <a:lstStyle/>
          <a:p>
            <a:r>
              <a:rPr lang="es-ES_tradnl" dirty="0"/>
              <a:t>La misión: dar en forma corta una idea del tipo de información que contiene el cuadro.</a:t>
            </a:r>
          </a:p>
          <a:p>
            <a:r>
              <a:rPr lang="es-ES_tradnl" dirty="0"/>
              <a:t>Un título bien confeccionado debe contestar a: “qué”, “dónde”, “cuándo” y “qué criterio se clasificaron”.</a:t>
            </a:r>
          </a:p>
          <a:p>
            <a:pPr>
              <a:buNone/>
            </a:pPr>
            <a:r>
              <a:rPr lang="es-ES_tradnl" dirty="0" err="1"/>
              <a:t>Ej</a:t>
            </a:r>
            <a:r>
              <a:rPr lang="es-ES_tradnl" dirty="0"/>
              <a:t>:</a:t>
            </a:r>
          </a:p>
          <a:p>
            <a:pPr>
              <a:buNone/>
            </a:pPr>
            <a:endParaRPr lang="es-ES_tradnl" dirty="0"/>
          </a:p>
          <a:p>
            <a:pPr>
              <a:buNone/>
            </a:pPr>
            <a:endParaRPr lang="es-ES_tradnl" dirty="0"/>
          </a:p>
        </p:txBody>
      </p:sp>
      <p:pic>
        <p:nvPicPr>
          <p:cNvPr id="43011" name="Picture 3"/>
          <p:cNvPicPr>
            <a:picLocks noChangeAspect="1" noChangeArrowheads="1"/>
          </p:cNvPicPr>
          <p:nvPr/>
        </p:nvPicPr>
        <p:blipFill>
          <a:blip r:embed="rId2" cstate="print"/>
          <a:srcRect/>
          <a:stretch>
            <a:fillRect/>
          </a:stretch>
        </p:blipFill>
        <p:spPr bwMode="auto">
          <a:xfrm>
            <a:off x="857224" y="2928934"/>
            <a:ext cx="4500594" cy="3714776"/>
          </a:xfrm>
          <a:prstGeom prst="rect">
            <a:avLst/>
          </a:prstGeom>
          <a:noFill/>
          <a:ln w="9525">
            <a:noFill/>
            <a:miter lim="800000"/>
            <a:headEnd/>
            <a:tailEnd/>
          </a:ln>
        </p:spPr>
      </p:pic>
      <p:cxnSp>
        <p:nvCxnSpPr>
          <p:cNvPr id="7" name="6 Conector recto"/>
          <p:cNvCxnSpPr/>
          <p:nvPr/>
        </p:nvCxnSpPr>
        <p:spPr>
          <a:xfrm>
            <a:off x="1643042" y="3571876"/>
            <a:ext cx="292895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7 Conector recto"/>
          <p:cNvCxnSpPr/>
          <p:nvPr/>
        </p:nvCxnSpPr>
        <p:spPr>
          <a:xfrm>
            <a:off x="1643042" y="3071810"/>
            <a:ext cx="292895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 name="9 Conector recto"/>
          <p:cNvCxnSpPr/>
          <p:nvPr/>
        </p:nvCxnSpPr>
        <p:spPr>
          <a:xfrm rot="5400000">
            <a:off x="1393009" y="3321843"/>
            <a:ext cx="5000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 name="10 Conector recto"/>
          <p:cNvCxnSpPr/>
          <p:nvPr/>
        </p:nvCxnSpPr>
        <p:spPr>
          <a:xfrm rot="5400000">
            <a:off x="4321967" y="3321843"/>
            <a:ext cx="5000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3" name="12 Conector recto de flecha"/>
          <p:cNvCxnSpPr/>
          <p:nvPr/>
        </p:nvCxnSpPr>
        <p:spPr>
          <a:xfrm>
            <a:off x="4643438" y="3286124"/>
            <a:ext cx="1404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4" name="13 Elipse"/>
          <p:cNvSpPr/>
          <p:nvPr/>
        </p:nvSpPr>
        <p:spPr>
          <a:xfrm>
            <a:off x="6215074" y="2428868"/>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4800" dirty="0"/>
              <a:t>Título</a:t>
            </a:r>
            <a:endParaRPr lang="es-CR" sz="4800" dirty="0"/>
          </a:p>
        </p:txBody>
      </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to="" calcmode="lin" valueType="num">
                                      <p:cBhvr>
                                        <p:cTn id="27" dur="1" fill="hold"/>
                                        <p:tgtEl>
                                          <p:spTgt spid="10"/>
                                        </p:tgtEl>
                                        <p:attrNameLst>
                                          <p:attrName/>
                                        </p:attrNameLst>
                                      </p:cBhvr>
                                    </p:anim>
                                  </p:childTnLst>
                                </p:cTn>
                              </p:par>
                              <p:par>
                                <p:cTn id="28" presetID="24"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to="" calcmode="lin" valueType="num">
                                      <p:cBhvr>
                                        <p:cTn id="30" dur="1" fill="hold"/>
                                        <p:tgtEl>
                                          <p:spTgt spid="8"/>
                                        </p:tgtEl>
                                        <p:attrNameLst>
                                          <p:attrName/>
                                        </p:attrNameLst>
                                      </p:cBhvr>
                                    </p:anim>
                                  </p:childTnLst>
                                </p:cTn>
                              </p:par>
                              <p:par>
                                <p:cTn id="31" presetID="24"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to="" calcmode="lin" valueType="num">
                                      <p:cBhvr>
                                        <p:cTn id="33" dur="1" fill="hold"/>
                                        <p:tgtEl>
                                          <p:spTgt spid="11"/>
                                        </p:tgtEl>
                                        <p:attrNameLst>
                                          <p:attrName/>
                                        </p:attrNameLst>
                                      </p:cBhvr>
                                    </p:anim>
                                  </p:childTnLst>
                                </p:cTn>
                              </p:par>
                              <p:par>
                                <p:cTn id="34" presetID="24"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to="" calcmode="lin" valueType="num">
                                      <p:cBhvr>
                                        <p:cTn id="36" dur="1" fill="hold"/>
                                        <p:tgtEl>
                                          <p:spTgt spid="7"/>
                                        </p:tgtEl>
                                        <p:attrNameLst>
                                          <p:attrName/>
                                        </p:attrNameLst>
                                      </p:cBhvr>
                                    </p:anim>
                                  </p:childTnLst>
                                </p:cTn>
                              </p:par>
                              <p:par>
                                <p:cTn id="37" presetID="24"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to="" calcmode="lin" valueType="num">
                                      <p:cBhvr>
                                        <p:cTn id="39" dur="1" fill="hold"/>
                                        <p:tgtEl>
                                          <p:spTgt spid="13"/>
                                        </p:tgtEl>
                                        <p:attrNameLst>
                                          <p:attrName/>
                                        </p:attrNameLst>
                                      </p:cBhvr>
                                    </p:anim>
                                  </p:childTnLst>
                                </p:cTn>
                              </p:par>
                              <p:par>
                                <p:cTn id="40" presetID="24" presetClass="entr" presetSubtype="0" fill="hold" grpId="1" nodeType="withEffect">
                                  <p:stCondLst>
                                    <p:cond delay="0"/>
                                  </p:stCondLst>
                                  <p:childTnLst>
                                    <p:set>
                                      <p:cBhvr>
                                        <p:cTn id="41" dur="1" fill="hold">
                                          <p:stCondLst>
                                            <p:cond delay="0"/>
                                          </p:stCondLst>
                                        </p:cTn>
                                        <p:tgtEl>
                                          <p:spTgt spid="14"/>
                                        </p:tgtEl>
                                        <p:attrNameLst>
                                          <p:attrName>style.visibility</p:attrName>
                                        </p:attrNameLst>
                                      </p:cBhvr>
                                      <p:to>
                                        <p:strVal val="visible"/>
                                      </p:to>
                                    </p:set>
                                    <p:anim to="" calcmode="lin" valueType="num">
                                      <p:cBhvr>
                                        <p:cTn id="42" dur="1" fill="hold"/>
                                        <p:tgtEl>
                                          <p:spTgt spid="1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785794"/>
            <a:ext cx="8215370" cy="5500726"/>
          </a:xfrm>
        </p:spPr>
        <p:txBody>
          <a:bodyPr/>
          <a:lstStyle/>
          <a:p>
            <a:r>
              <a:rPr lang="es-ES_tradnl" dirty="0"/>
              <a:t>Se coloca debajo del índice, generalmente con letras más pequeñas.</a:t>
            </a:r>
          </a:p>
          <a:p>
            <a:r>
              <a:rPr lang="es-ES_tradnl" dirty="0"/>
              <a:t>Se utiliza para ampliar la información del cuadro.</a:t>
            </a:r>
          </a:p>
          <a:p>
            <a:pPr>
              <a:buNone/>
            </a:pPr>
            <a:endParaRPr lang="es-ES_tradnl" dirty="0"/>
          </a:p>
          <a:p>
            <a:pPr>
              <a:buNone/>
            </a:pPr>
            <a:r>
              <a:rPr lang="es-ES_tradnl" dirty="0" err="1"/>
              <a:t>Ej</a:t>
            </a:r>
            <a:r>
              <a:rPr lang="es-ES_tradnl" dirty="0"/>
              <a:t>:</a:t>
            </a:r>
          </a:p>
          <a:p>
            <a:pPr>
              <a:buNone/>
            </a:pPr>
            <a:endParaRPr lang="es-CR" dirty="0"/>
          </a:p>
        </p:txBody>
      </p:sp>
      <p:sp>
        <p:nvSpPr>
          <p:cNvPr id="4" name="1 Título"/>
          <p:cNvSpPr>
            <a:spLocks noGrp="1"/>
          </p:cNvSpPr>
          <p:nvPr>
            <p:ph type="title"/>
          </p:nvPr>
        </p:nvSpPr>
        <p:spPr>
          <a:xfrm>
            <a:off x="428596" y="0"/>
            <a:ext cx="7772400" cy="857232"/>
          </a:xfrm>
        </p:spPr>
        <p:txBody>
          <a:bodyPr>
            <a:noAutofit/>
          </a:bodyPr>
          <a:lstStyle/>
          <a:p>
            <a:pPr algn="ctr"/>
            <a:r>
              <a:rPr lang="es-ES_tradnl" sz="3600" dirty="0"/>
              <a:t>Cuadro: nota preliminar</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857224" y="2357430"/>
            <a:ext cx="4643470" cy="4286280"/>
          </a:xfrm>
          <a:prstGeom prst="rect">
            <a:avLst/>
          </a:prstGeom>
          <a:noFill/>
          <a:ln w="9525">
            <a:noFill/>
            <a:miter lim="800000"/>
            <a:headEnd/>
            <a:tailEnd/>
          </a:ln>
        </p:spPr>
      </p:pic>
      <p:cxnSp>
        <p:nvCxnSpPr>
          <p:cNvPr id="7" name="6 Conector recto"/>
          <p:cNvCxnSpPr/>
          <p:nvPr/>
        </p:nvCxnSpPr>
        <p:spPr>
          <a:xfrm>
            <a:off x="2357422" y="3071810"/>
            <a:ext cx="1643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2357422" y="3286124"/>
            <a:ext cx="1643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rot="5400000">
            <a:off x="2250265" y="3178967"/>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rot="5400000">
            <a:off x="3893338" y="3178967"/>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4071934" y="3143248"/>
            <a:ext cx="14287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15 Elipse"/>
          <p:cNvSpPr/>
          <p:nvPr/>
        </p:nvSpPr>
        <p:spPr>
          <a:xfrm>
            <a:off x="5786446" y="2285992"/>
            <a:ext cx="2857520" cy="20002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800" dirty="0"/>
              <a:t>Nota preliminar</a:t>
            </a:r>
            <a:endParaRPr lang="es-CR" sz="3800"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par>
                                <p:cTn id="13" presetID="5"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par>
                                <p:cTn id="16" presetID="5"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par>
                                <p:cTn id="19" presetID="5"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par>
                                <p:cTn id="22" presetID="5" presetClass="entr" presetSubtype="1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heckerboard(across)">
                                      <p:cBhvr>
                                        <p:cTn id="24" dur="500"/>
                                        <p:tgtEl>
                                          <p:spTgt spid="14"/>
                                        </p:tgtEl>
                                      </p:cBhvr>
                                    </p:animEffect>
                                  </p:childTnLst>
                                </p:cTn>
                              </p:par>
                              <p:par>
                                <p:cTn id="25" presetID="5" presetClass="entr" presetSubtype="1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checkerboard(across)">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928670"/>
            <a:ext cx="8286808" cy="5429288"/>
          </a:xfrm>
        </p:spPr>
        <p:txBody>
          <a:bodyPr/>
          <a:lstStyle/>
          <a:p>
            <a:r>
              <a:rPr lang="es-ES_tradnl" dirty="0"/>
              <a:t>Es la primera columna del cuadro y en ella aparece la clasificación principal.</a:t>
            </a:r>
          </a:p>
          <a:p>
            <a:pPr>
              <a:buNone/>
            </a:pPr>
            <a:endParaRPr lang="es-ES_tradnl" dirty="0"/>
          </a:p>
          <a:p>
            <a:pPr>
              <a:buNone/>
            </a:pPr>
            <a:r>
              <a:rPr lang="es-ES_tradnl" dirty="0" err="1"/>
              <a:t>Ej</a:t>
            </a:r>
            <a:r>
              <a:rPr lang="es-ES_tradnl" dirty="0"/>
              <a:t>:</a:t>
            </a:r>
            <a:endParaRPr lang="es-CR" dirty="0"/>
          </a:p>
        </p:txBody>
      </p:sp>
      <p:sp>
        <p:nvSpPr>
          <p:cNvPr id="4" name="1 Título"/>
          <p:cNvSpPr>
            <a:spLocks noGrp="1"/>
          </p:cNvSpPr>
          <p:nvPr>
            <p:ph type="title"/>
          </p:nvPr>
        </p:nvSpPr>
        <p:spPr>
          <a:xfrm>
            <a:off x="428596" y="116632"/>
            <a:ext cx="7772400" cy="740600"/>
          </a:xfrm>
        </p:spPr>
        <p:txBody>
          <a:bodyPr>
            <a:noAutofit/>
          </a:bodyPr>
          <a:lstStyle/>
          <a:p>
            <a:pPr algn="ctr"/>
            <a:r>
              <a:rPr lang="es-ES_tradnl" sz="3600" dirty="0"/>
              <a:t>Cuadro: columna matriz</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857224" y="2071678"/>
            <a:ext cx="4786346" cy="4500594"/>
          </a:xfrm>
          <a:prstGeom prst="rect">
            <a:avLst/>
          </a:prstGeom>
          <a:noFill/>
          <a:ln w="9525">
            <a:noFill/>
            <a:miter lim="800000"/>
            <a:headEnd/>
            <a:tailEnd/>
          </a:ln>
        </p:spPr>
      </p:pic>
      <p:cxnSp>
        <p:nvCxnSpPr>
          <p:cNvPr id="7" name="6 Conector recto"/>
          <p:cNvCxnSpPr/>
          <p:nvPr/>
        </p:nvCxnSpPr>
        <p:spPr>
          <a:xfrm rot="5400000">
            <a:off x="-714412" y="4500570"/>
            <a:ext cx="30003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rot="5400000">
            <a:off x="285720" y="4500570"/>
            <a:ext cx="30003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785786" y="3000372"/>
            <a:ext cx="1000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785786" y="6000768"/>
            <a:ext cx="1000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1857356" y="5999180"/>
            <a:ext cx="39290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15 Elipse"/>
          <p:cNvSpPr/>
          <p:nvPr/>
        </p:nvSpPr>
        <p:spPr>
          <a:xfrm>
            <a:off x="6072198" y="4357694"/>
            <a:ext cx="2857520" cy="22145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800" dirty="0"/>
              <a:t>Columna matriz</a:t>
            </a:r>
            <a:endParaRPr lang="es-CR" sz="3800" dirty="0"/>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grpId="1"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000108"/>
            <a:ext cx="8286808" cy="4572000"/>
          </a:xfrm>
        </p:spPr>
        <p:txBody>
          <a:bodyPr/>
          <a:lstStyle/>
          <a:p>
            <a:r>
              <a:rPr lang="es-ES_tradnl" dirty="0"/>
              <a:t>Es la serie de casillas situadas en la parte superior del cuadro y en la cual se indican una o varias clasificaciones de datos.</a:t>
            </a:r>
            <a:endParaRPr lang="es-CR" dirty="0"/>
          </a:p>
        </p:txBody>
      </p:sp>
      <p:sp>
        <p:nvSpPr>
          <p:cNvPr id="4" name="1 Título"/>
          <p:cNvSpPr>
            <a:spLocks noGrp="1"/>
          </p:cNvSpPr>
          <p:nvPr>
            <p:ph type="title"/>
          </p:nvPr>
        </p:nvSpPr>
        <p:spPr>
          <a:xfrm>
            <a:off x="395536" y="116632"/>
            <a:ext cx="7772400" cy="857232"/>
          </a:xfrm>
        </p:spPr>
        <p:txBody>
          <a:bodyPr>
            <a:noAutofit/>
          </a:bodyPr>
          <a:lstStyle/>
          <a:p>
            <a:pPr algn="ctr"/>
            <a:r>
              <a:rPr lang="es-ES_tradnl" sz="3600" dirty="0"/>
              <a:t>Cuadro: encabezados</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571472" y="2071678"/>
            <a:ext cx="4786346" cy="4500594"/>
          </a:xfrm>
          <a:prstGeom prst="rect">
            <a:avLst/>
          </a:prstGeom>
          <a:noFill/>
          <a:ln w="9525">
            <a:noFill/>
            <a:miter lim="800000"/>
            <a:headEnd/>
            <a:tailEnd/>
          </a:ln>
        </p:spPr>
      </p:pic>
      <p:cxnSp>
        <p:nvCxnSpPr>
          <p:cNvPr id="7" name="6 Conector recto"/>
          <p:cNvCxnSpPr/>
          <p:nvPr/>
        </p:nvCxnSpPr>
        <p:spPr>
          <a:xfrm rot="5400000">
            <a:off x="1142976" y="3357562"/>
            <a:ext cx="714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1500166" y="3714752"/>
            <a:ext cx="3857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1500166" y="3000372"/>
            <a:ext cx="3857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rot="5400000">
            <a:off x="5000628" y="3357562"/>
            <a:ext cx="714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p:nvPr/>
        </p:nvCxnSpPr>
        <p:spPr>
          <a:xfrm>
            <a:off x="5429256" y="3429000"/>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Elipse"/>
          <p:cNvSpPr/>
          <p:nvPr/>
        </p:nvSpPr>
        <p:spPr>
          <a:xfrm>
            <a:off x="5786446" y="2357430"/>
            <a:ext cx="3214710" cy="2143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Encabezados</a:t>
            </a:r>
            <a:endParaRPr lang="es-CR" sz="3600" dirty="0"/>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to="" calcmode="lin" valueType="num">
                                      <p:cBhvr>
                                        <p:cTn id="12" dur="1" fill="hold"/>
                                        <p:tgtEl>
                                          <p:spTgt spid="11"/>
                                        </p:tgtEl>
                                        <p:attrNameLst>
                                          <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to="" calcmode="lin" valueType="num">
                                      <p:cBhvr>
                                        <p:cTn id="15" dur="1" fill="hold"/>
                                        <p:tgtEl>
                                          <p:spTgt spid="7"/>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1" fill="hold"/>
                                        <p:tgtEl>
                                          <p:spTgt spid="9"/>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to="" calcmode="lin" valueType="num">
                                      <p:cBhvr>
                                        <p:cTn id="21" dur="1" fill="hold"/>
                                        <p:tgtEl>
                                          <p:spTgt spid="13"/>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 to="" calcmode="lin" valueType="num">
                                      <p:cBhvr>
                                        <p:cTn id="24" dur="1" fill="hold"/>
                                        <p:tgtEl>
                                          <p:spTgt spid="17"/>
                                        </p:tgtEl>
                                        <p:attrNameLst>
                                          <p:attrName/>
                                        </p:attrNameLst>
                                      </p:cBhvr>
                                    </p:anim>
                                  </p:childTnLst>
                                </p:cTn>
                              </p:par>
                              <p:par>
                                <p:cTn id="25" presetID="24" presetClass="entr"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visible"/>
                                      </p:to>
                                    </p:set>
                                    <p:anim to="" calcmode="lin" valueType="num">
                                      <p:cBhvr>
                                        <p:cTn id="27" dur="1" fill="hold"/>
                                        <p:tgtEl>
                                          <p:spTgt spid="1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496" y="1052736"/>
            <a:ext cx="6624736" cy="5688632"/>
          </a:xfrm>
        </p:spPr>
        <p:txBody>
          <a:bodyPr>
            <a:normAutofit fontScale="92500"/>
          </a:bodyPr>
          <a:lstStyle/>
          <a:p>
            <a:pPr algn="just"/>
            <a:r>
              <a:rPr lang="es-CR" dirty="0"/>
              <a:t>Hacemos una pequeña pausa en los métodos de analizar los datos para mostrar las distintas formas de presentar la información.</a:t>
            </a:r>
          </a:p>
          <a:p>
            <a:pPr algn="just"/>
            <a:endParaRPr lang="es-CR" dirty="0"/>
          </a:p>
          <a:p>
            <a:pPr algn="just"/>
            <a:r>
              <a:rPr lang="es-CR" dirty="0"/>
              <a:t>En el análisis de la información, la visualización de los datos es una etapa crítica: muchas veces no se sabe cómo se deben presentar los resultados.</a:t>
            </a:r>
          </a:p>
          <a:p>
            <a:pPr algn="just"/>
            <a:endParaRPr lang="es-CR" dirty="0"/>
          </a:p>
          <a:p>
            <a:pPr algn="just"/>
            <a:r>
              <a:rPr lang="es-CR" dirty="0"/>
              <a:t>En el mundo de la analítica, es posible que nada tenga tanto impacto como la forma de presentar la información.</a:t>
            </a:r>
          </a:p>
          <a:p>
            <a:pPr algn="just"/>
            <a:endParaRPr lang="es-CR" dirty="0"/>
          </a:p>
          <a:p>
            <a:pPr algn="just"/>
            <a:r>
              <a:rPr lang="es-CR" dirty="0"/>
              <a:t>Vale la pena profundizar sobre los métodos clásicos así como los actuales utilizados para presentar los datos.</a:t>
            </a:r>
          </a:p>
        </p:txBody>
      </p:sp>
      <p:sp>
        <p:nvSpPr>
          <p:cNvPr id="4" name="1 Título"/>
          <p:cNvSpPr>
            <a:spLocks noGrp="1"/>
          </p:cNvSpPr>
          <p:nvPr>
            <p:ph type="title"/>
          </p:nvPr>
        </p:nvSpPr>
        <p:spPr>
          <a:xfrm>
            <a:off x="571472" y="97252"/>
            <a:ext cx="8104984" cy="811468"/>
          </a:xfrm>
        </p:spPr>
        <p:txBody>
          <a:bodyPr>
            <a:normAutofit/>
          </a:bodyPr>
          <a:lstStyle/>
          <a:p>
            <a:pPr algn="ctr"/>
            <a:r>
              <a:rPr lang="es-ES_tradnl" sz="3600" dirty="0"/>
              <a:t>Preámbulo </a:t>
            </a:r>
            <a:endParaRPr lang="es-CR" sz="3600" dirty="0"/>
          </a:p>
        </p:txBody>
      </p:sp>
      <p:pic>
        <p:nvPicPr>
          <p:cNvPr id="2050" name="Picture 2" descr="Image result for data vis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830" y="4653137"/>
            <a:ext cx="2003658" cy="17281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0153" y="1052736"/>
            <a:ext cx="1825012" cy="25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2281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000108"/>
            <a:ext cx="8072494" cy="5143536"/>
          </a:xfrm>
        </p:spPr>
        <p:txBody>
          <a:bodyPr/>
          <a:lstStyle/>
          <a:p>
            <a:r>
              <a:rPr lang="es-ES_tradnl" dirty="0"/>
              <a:t>Esta parte del cuadro la constituyen las cifras que van incluidas en éste, dentro de las casillas definidas por las columna matriz y los encabezados o encabezamientos.</a:t>
            </a:r>
            <a:endParaRPr lang="es-CR" dirty="0"/>
          </a:p>
        </p:txBody>
      </p:sp>
      <p:sp>
        <p:nvSpPr>
          <p:cNvPr id="4" name="1 Título"/>
          <p:cNvSpPr>
            <a:spLocks noGrp="1"/>
          </p:cNvSpPr>
          <p:nvPr>
            <p:ph type="title"/>
          </p:nvPr>
        </p:nvSpPr>
        <p:spPr>
          <a:xfrm>
            <a:off x="428596" y="116632"/>
            <a:ext cx="7772400" cy="740600"/>
          </a:xfrm>
        </p:spPr>
        <p:txBody>
          <a:bodyPr>
            <a:noAutofit/>
          </a:bodyPr>
          <a:lstStyle/>
          <a:p>
            <a:pPr algn="ctr"/>
            <a:r>
              <a:rPr lang="es-ES_tradnl" sz="3600" dirty="0"/>
              <a:t>Cuadro: cuerpo o contenido</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428596" y="2285992"/>
            <a:ext cx="4786346" cy="4500594"/>
          </a:xfrm>
          <a:prstGeom prst="rect">
            <a:avLst/>
          </a:prstGeom>
          <a:noFill/>
          <a:ln w="9525">
            <a:noFill/>
            <a:miter lim="800000"/>
            <a:headEnd/>
            <a:tailEnd/>
          </a:ln>
        </p:spPr>
      </p:pic>
      <p:cxnSp>
        <p:nvCxnSpPr>
          <p:cNvPr id="7" name="6 Conector recto"/>
          <p:cNvCxnSpPr/>
          <p:nvPr/>
        </p:nvCxnSpPr>
        <p:spPr>
          <a:xfrm>
            <a:off x="1357290" y="3929066"/>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1357290" y="6072206"/>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rot="5400000">
            <a:off x="285720" y="5000636"/>
            <a:ext cx="21431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rot="5400000">
            <a:off x="4071934" y="5000636"/>
            <a:ext cx="21431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5214942" y="4857760"/>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14 Elipse"/>
          <p:cNvSpPr/>
          <p:nvPr/>
        </p:nvSpPr>
        <p:spPr>
          <a:xfrm>
            <a:off x="5715008" y="3786190"/>
            <a:ext cx="3214710" cy="2143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Cuerpo o contenido</a:t>
            </a:r>
            <a:endParaRPr lang="es-CR" sz="3600" dirty="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to="" calcmode="lin" valueType="num">
                                      <p:cBhvr>
                                        <p:cTn id="12" dur="1" fill="hold"/>
                                        <p:tgtEl>
                                          <p:spTgt spid="11"/>
                                        </p:tgtEl>
                                        <p:attrNameLst>
                                          <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to="" calcmode="lin" valueType="num">
                                      <p:cBhvr>
                                        <p:cTn id="15" dur="1" fill="hold"/>
                                        <p:tgtEl>
                                          <p:spTgt spid="9"/>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to="" calcmode="lin" valueType="num">
                                      <p:cBhvr>
                                        <p:cTn id="18" dur="1" fill="hold"/>
                                        <p:tgtEl>
                                          <p:spTgt spid="12"/>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1" fill="hold"/>
                                        <p:tgtEl>
                                          <p:spTgt spid="7"/>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to="" calcmode="lin" valueType="num">
                                      <p:cBhvr>
                                        <p:cTn id="24" dur="1" fill="hold"/>
                                        <p:tgtEl>
                                          <p:spTgt spid="14"/>
                                        </p:tgtEl>
                                        <p:attrNameLst>
                                          <p:attrName/>
                                        </p:attrNameLst>
                                      </p:cBhvr>
                                    </p:anim>
                                  </p:childTnLst>
                                </p:cTn>
                              </p:par>
                              <p:par>
                                <p:cTn id="25" presetID="24" presetClass="entr"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visible"/>
                                      </p:to>
                                    </p:set>
                                    <p:anim to="" calcmode="lin" valueType="num">
                                      <p:cBhvr>
                                        <p:cTn id="27" dur="1" fill="hold"/>
                                        <p:tgtEl>
                                          <p:spTgt spid="1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24"/>
            <a:ext cx="8572560" cy="857256"/>
          </a:xfrm>
        </p:spPr>
        <p:txBody>
          <a:bodyPr>
            <a:noAutofit/>
          </a:bodyPr>
          <a:lstStyle/>
          <a:p>
            <a:pPr algn="ctr"/>
            <a:r>
              <a:rPr lang="es-ES_tradnl" sz="3600" dirty="0"/>
              <a:t>Cuadro: nota al pie</a:t>
            </a:r>
            <a:endParaRPr lang="es-CR" sz="3600" dirty="0"/>
          </a:p>
        </p:txBody>
      </p:sp>
      <p:sp>
        <p:nvSpPr>
          <p:cNvPr id="3" name="2 Marcador de contenido"/>
          <p:cNvSpPr>
            <a:spLocks noGrp="1"/>
          </p:cNvSpPr>
          <p:nvPr>
            <p:ph sz="quarter" idx="1"/>
          </p:nvPr>
        </p:nvSpPr>
        <p:spPr>
          <a:xfrm>
            <a:off x="285720" y="928670"/>
            <a:ext cx="8429684" cy="4572000"/>
          </a:xfrm>
        </p:spPr>
        <p:txBody>
          <a:bodyPr/>
          <a:lstStyle/>
          <a:p>
            <a:r>
              <a:rPr lang="es-ES_tradnl" dirty="0"/>
              <a:t>Se coloca al pie del cuadro, antes de la fuente, si la hay.</a:t>
            </a:r>
          </a:p>
          <a:p>
            <a:r>
              <a:rPr lang="es-ES_tradnl" dirty="0"/>
              <a:t>Tiene como fin hacer una aclaración, observación, etc.</a:t>
            </a:r>
          </a:p>
          <a:p>
            <a:r>
              <a:rPr lang="es-ES_tradnl" dirty="0"/>
              <a:t>El objetivo es mucho más específico que la nota introductoria.</a:t>
            </a:r>
          </a:p>
          <a:p>
            <a:r>
              <a:rPr lang="es-ES_tradnl" dirty="0"/>
              <a:t>Pueden ser varias, y se señalan con un número o un </a:t>
            </a:r>
            <a:r>
              <a:rPr lang="es-ES_tradnl" dirty="0" err="1"/>
              <a:t>astrisco</a:t>
            </a:r>
            <a:r>
              <a:rPr lang="es-ES_tradnl" dirty="0"/>
              <a:t> (*).</a:t>
            </a:r>
            <a:endParaRPr lang="es-CR" dirty="0"/>
          </a:p>
        </p:txBody>
      </p:sp>
      <p:pic>
        <p:nvPicPr>
          <p:cNvPr id="4" name="Picture 3"/>
          <p:cNvPicPr>
            <a:picLocks noChangeAspect="1" noChangeArrowheads="1"/>
          </p:cNvPicPr>
          <p:nvPr/>
        </p:nvPicPr>
        <p:blipFill>
          <a:blip r:embed="rId2" cstate="print"/>
          <a:srcRect/>
          <a:stretch>
            <a:fillRect/>
          </a:stretch>
        </p:blipFill>
        <p:spPr bwMode="auto">
          <a:xfrm>
            <a:off x="285720" y="2786058"/>
            <a:ext cx="4786346" cy="3929090"/>
          </a:xfrm>
          <a:prstGeom prst="rect">
            <a:avLst/>
          </a:prstGeom>
          <a:noFill/>
          <a:ln w="9525">
            <a:noFill/>
            <a:miter lim="800000"/>
            <a:headEnd/>
            <a:tailEnd/>
          </a:ln>
        </p:spPr>
      </p:pic>
      <p:cxnSp>
        <p:nvCxnSpPr>
          <p:cNvPr id="5" name="4 Conector recto"/>
          <p:cNvCxnSpPr/>
          <p:nvPr/>
        </p:nvCxnSpPr>
        <p:spPr>
          <a:xfrm>
            <a:off x="285720" y="6357958"/>
            <a:ext cx="20717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85720" y="6215082"/>
            <a:ext cx="20717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rot="5400000">
            <a:off x="214282" y="6286520"/>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rot="5400000">
            <a:off x="2285984" y="6286520"/>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a:off x="2428860" y="6286520"/>
            <a:ext cx="26432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12 Elipse"/>
          <p:cNvSpPr/>
          <p:nvPr/>
        </p:nvSpPr>
        <p:spPr>
          <a:xfrm>
            <a:off x="5500694" y="4500570"/>
            <a:ext cx="3214710" cy="2143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Nota al pie</a:t>
            </a:r>
            <a:endParaRPr lang="es-CR" sz="3600" dirty="0"/>
          </a:p>
        </p:txBody>
      </p:sp>
      <p:cxnSp>
        <p:nvCxnSpPr>
          <p:cNvPr id="15" name="14 Conector recto de flecha"/>
          <p:cNvCxnSpPr/>
          <p:nvPr/>
        </p:nvCxnSpPr>
        <p:spPr>
          <a:xfrm>
            <a:off x="4643438" y="4071942"/>
            <a:ext cx="157163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4429124" y="4143380"/>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4429124" y="4000504"/>
            <a:ext cx="214314"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19 Rectángulo"/>
          <p:cNvSpPr/>
          <p:nvPr/>
        </p:nvSpPr>
        <p:spPr>
          <a:xfrm>
            <a:off x="6286512" y="3714752"/>
            <a:ext cx="2286016"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_tradnl" sz="2800" dirty="0"/>
              <a:t>Señalamiento</a:t>
            </a:r>
            <a:endParaRPr lang="es-CR" sz="2800" dirty="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8501122" cy="4572000"/>
          </a:xfrm>
        </p:spPr>
        <p:txBody>
          <a:bodyPr/>
          <a:lstStyle/>
          <a:p>
            <a:r>
              <a:rPr lang="es-ES_tradnl" dirty="0"/>
              <a:t>Cuando los datos que se utilizan para crear el cuadro no  fueron obtenidos por el investigador o parecidos, se debe poner el origen de los datos.</a:t>
            </a:r>
          </a:p>
          <a:p>
            <a:r>
              <a:rPr lang="es-ES_tradnl" dirty="0"/>
              <a:t>La fuente tiene por formato: quién, qué y cuando.</a:t>
            </a:r>
          </a:p>
          <a:p>
            <a:pPr>
              <a:buNone/>
            </a:pPr>
            <a:endParaRPr lang="es-ES_tradnl" dirty="0"/>
          </a:p>
          <a:p>
            <a:pPr>
              <a:buNone/>
            </a:pPr>
            <a:endParaRPr lang="es-CR" dirty="0"/>
          </a:p>
        </p:txBody>
      </p:sp>
      <p:sp>
        <p:nvSpPr>
          <p:cNvPr id="4" name="1 Título"/>
          <p:cNvSpPr>
            <a:spLocks noGrp="1"/>
          </p:cNvSpPr>
          <p:nvPr>
            <p:ph type="title"/>
          </p:nvPr>
        </p:nvSpPr>
        <p:spPr>
          <a:xfrm>
            <a:off x="357158" y="-24"/>
            <a:ext cx="8572560" cy="857256"/>
          </a:xfrm>
        </p:spPr>
        <p:txBody>
          <a:bodyPr>
            <a:noAutofit/>
          </a:bodyPr>
          <a:lstStyle/>
          <a:p>
            <a:pPr algn="ctr"/>
            <a:r>
              <a:rPr lang="es-ES_tradnl" sz="3600" dirty="0"/>
              <a:t>Cuadro: fuente</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214282" y="2714620"/>
            <a:ext cx="4786346" cy="3929090"/>
          </a:xfrm>
          <a:prstGeom prst="rect">
            <a:avLst/>
          </a:prstGeom>
          <a:noFill/>
          <a:ln w="9525">
            <a:noFill/>
            <a:miter lim="800000"/>
            <a:headEnd/>
            <a:tailEnd/>
          </a:ln>
        </p:spPr>
      </p:pic>
      <p:cxnSp>
        <p:nvCxnSpPr>
          <p:cNvPr id="6" name="5 Conector recto"/>
          <p:cNvCxnSpPr/>
          <p:nvPr/>
        </p:nvCxnSpPr>
        <p:spPr>
          <a:xfrm>
            <a:off x="285720" y="6286520"/>
            <a:ext cx="4572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285720" y="6643710"/>
            <a:ext cx="457203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8 Cerrar llave"/>
          <p:cNvSpPr/>
          <p:nvPr/>
        </p:nvSpPr>
        <p:spPr>
          <a:xfrm>
            <a:off x="5000628" y="6286520"/>
            <a:ext cx="214314" cy="3571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10" name="9 Elipse"/>
          <p:cNvSpPr/>
          <p:nvPr/>
        </p:nvSpPr>
        <p:spPr>
          <a:xfrm>
            <a:off x="5500694" y="4500570"/>
            <a:ext cx="3214710" cy="2143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Fuente</a:t>
            </a:r>
            <a:endParaRPr lang="es-CR" sz="3600" dirty="0"/>
          </a:p>
        </p:txBody>
      </p:sp>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to="" calcmode="lin" valueType="num">
                                      <p:cBhvr>
                                        <p:cTn id="10" dur="1" fill="hold"/>
                                        <p:tgtEl>
                                          <p:spTgt spid="8"/>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to="" calcmode="lin" valueType="num">
                                      <p:cBhvr>
                                        <p:cTn id="13" dur="1" fill="hold"/>
                                        <p:tgtEl>
                                          <p:spTgt spid="9"/>
                                        </p:tgtEl>
                                        <p:attrNameLst>
                                          <p:attrName/>
                                        </p:attrNameLst>
                                      </p:cBhvr>
                                    </p:anim>
                                  </p:childTnLst>
                                </p:cTn>
                              </p:par>
                              <p:par>
                                <p:cTn id="14" presetID="24" presetClass="entr" presetSubtype="0"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 to="" calcmode="lin" valueType="num">
                                      <p:cBhvr>
                                        <p:cTn id="16" dur="1" fill="hold"/>
                                        <p:tgtEl>
                                          <p:spTgt spid="10"/>
                                        </p:tgtEl>
                                        <p:attrNameLst>
                                          <p:attrName/>
                                        </p:attrNameLst>
                                      </p:cBhvr>
                                    </p:anim>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188640"/>
            <a:ext cx="7772400" cy="740030"/>
          </a:xfrm>
        </p:spPr>
        <p:txBody>
          <a:bodyPr>
            <a:normAutofit/>
          </a:bodyPr>
          <a:lstStyle/>
          <a:p>
            <a:pPr algn="ctr"/>
            <a:r>
              <a:rPr lang="es-ES_tradnl" sz="3600" dirty="0"/>
              <a:t>Ventaja de los cuadros</a:t>
            </a:r>
            <a:endParaRPr lang="es-CR" sz="3600" dirty="0"/>
          </a:p>
        </p:txBody>
      </p:sp>
      <p:sp>
        <p:nvSpPr>
          <p:cNvPr id="3" name="2 Marcador de contenido"/>
          <p:cNvSpPr>
            <a:spLocks noGrp="1"/>
          </p:cNvSpPr>
          <p:nvPr>
            <p:ph sz="quarter" idx="1"/>
          </p:nvPr>
        </p:nvSpPr>
        <p:spPr>
          <a:xfrm>
            <a:off x="214282" y="1142984"/>
            <a:ext cx="6286544" cy="5000660"/>
          </a:xfrm>
        </p:spPr>
        <p:txBody>
          <a:bodyPr>
            <a:normAutofit/>
          </a:bodyPr>
          <a:lstStyle/>
          <a:p>
            <a:r>
              <a:rPr lang="es-CR" dirty="0"/>
              <a:t>Los cuadros permiten presentar en forma resumida y ordenada muchos datos.</a:t>
            </a:r>
          </a:p>
          <a:p>
            <a:r>
              <a:rPr lang="es-CR" dirty="0"/>
              <a:t>Es un instrumento que clasifica, resume y comunica información estadística.</a:t>
            </a:r>
          </a:p>
          <a:p>
            <a:r>
              <a:rPr lang="es-CR" dirty="0"/>
              <a:t>Facilita el análisis de los datos.</a:t>
            </a:r>
          </a:p>
          <a:p>
            <a:r>
              <a:rPr lang="es-CR" dirty="0"/>
              <a:t>Su fácil comprensión, permite que sea utilizado por muchas personas.</a:t>
            </a:r>
          </a:p>
          <a:p>
            <a:endParaRPr lang="es-ES_tradnl" dirty="0"/>
          </a:p>
          <a:p>
            <a:pPr>
              <a:buNone/>
            </a:pPr>
            <a:r>
              <a:rPr lang="es-CR" dirty="0"/>
              <a:t>	“Todo cuadro estadístico debe explicarse por sí mismo, sin necesidad de texto o figuras anexas, y debe ser sencillo y claro.” Mora, M. 2008.</a:t>
            </a:r>
          </a:p>
        </p:txBody>
      </p:sp>
      <p:pic>
        <p:nvPicPr>
          <p:cNvPr id="24578" name="Picture 2" descr="http://sl7h.com/Imagenes/ventajas2.jpg"/>
          <p:cNvPicPr>
            <a:picLocks noChangeAspect="1" noChangeArrowheads="1"/>
          </p:cNvPicPr>
          <p:nvPr/>
        </p:nvPicPr>
        <p:blipFill>
          <a:blip r:embed="rId2" cstate="print"/>
          <a:srcRect/>
          <a:stretch>
            <a:fillRect/>
          </a:stretch>
        </p:blipFill>
        <p:spPr bwMode="auto">
          <a:xfrm>
            <a:off x="6643702" y="857232"/>
            <a:ext cx="2143140" cy="2857520"/>
          </a:xfrm>
          <a:prstGeom prst="rect">
            <a:avLst/>
          </a:prstGeom>
          <a:noFill/>
        </p:spPr>
      </p:pic>
      <p:pic>
        <p:nvPicPr>
          <p:cNvPr id="24580" name="Picture 4" descr="http://atlasnetwork.org/toolkit/wp-content/uploads/public-speaking.jpg"/>
          <p:cNvPicPr>
            <a:picLocks noChangeAspect="1" noChangeArrowheads="1"/>
          </p:cNvPicPr>
          <p:nvPr/>
        </p:nvPicPr>
        <p:blipFill>
          <a:blip r:embed="rId3" cstate="print"/>
          <a:srcRect/>
          <a:stretch>
            <a:fillRect/>
          </a:stretch>
        </p:blipFill>
        <p:spPr bwMode="auto">
          <a:xfrm>
            <a:off x="6786578" y="3857628"/>
            <a:ext cx="2000264" cy="2714644"/>
          </a:xfrm>
          <a:prstGeom prst="rect">
            <a:avLst/>
          </a:prstGeom>
          <a:noFill/>
        </p:spPr>
      </p:pic>
    </p:spTree>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3174" y="171399"/>
            <a:ext cx="7772400" cy="809329"/>
          </a:xfrm>
        </p:spPr>
        <p:txBody>
          <a:bodyPr>
            <a:normAutofit/>
          </a:bodyPr>
          <a:lstStyle/>
          <a:p>
            <a:pPr algn="ctr"/>
            <a:r>
              <a:rPr lang="es-CR" sz="3600" dirty="0"/>
              <a:t>Índice</a:t>
            </a:r>
          </a:p>
        </p:txBody>
      </p:sp>
      <p:sp>
        <p:nvSpPr>
          <p:cNvPr id="4" name="3 Elipse"/>
          <p:cNvSpPr/>
          <p:nvPr/>
        </p:nvSpPr>
        <p:spPr>
          <a:xfrm>
            <a:off x="179512"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1</a:t>
            </a:r>
          </a:p>
        </p:txBody>
      </p:sp>
      <p:sp>
        <p:nvSpPr>
          <p:cNvPr id="5" name="4 Elipse"/>
          <p:cNvSpPr/>
          <p:nvPr/>
        </p:nvSpPr>
        <p:spPr>
          <a:xfrm>
            <a:off x="179512" y="3212976"/>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2</a:t>
            </a:r>
            <a:endParaRPr lang="es-CR" dirty="0"/>
          </a:p>
        </p:txBody>
      </p:sp>
      <p:sp>
        <p:nvSpPr>
          <p:cNvPr id="6" name="5 Elipse"/>
          <p:cNvSpPr/>
          <p:nvPr/>
        </p:nvSpPr>
        <p:spPr>
          <a:xfrm>
            <a:off x="179512" y="4941168"/>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3</a:t>
            </a:r>
            <a:endParaRPr lang="es-CR" dirty="0"/>
          </a:p>
        </p:txBody>
      </p:sp>
      <p:sp>
        <p:nvSpPr>
          <p:cNvPr id="7" name="6 Rectángulo redondeado"/>
          <p:cNvSpPr/>
          <p:nvPr/>
        </p:nvSpPr>
        <p:spPr>
          <a:xfrm>
            <a:off x="1979712" y="1503420"/>
            <a:ext cx="23042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Presentación de la información</a:t>
            </a:r>
          </a:p>
        </p:txBody>
      </p:sp>
      <p:sp>
        <p:nvSpPr>
          <p:cNvPr id="10" name="9 Rectángulo redondeado"/>
          <p:cNvSpPr/>
          <p:nvPr/>
        </p:nvSpPr>
        <p:spPr>
          <a:xfrm>
            <a:off x="2132112" y="3212976"/>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Cuadros</a:t>
            </a:r>
          </a:p>
        </p:txBody>
      </p:sp>
      <p:sp>
        <p:nvSpPr>
          <p:cNvPr id="11" name="10 Rectángulo redondeado"/>
          <p:cNvSpPr/>
          <p:nvPr/>
        </p:nvSpPr>
        <p:spPr>
          <a:xfrm>
            <a:off x="2132112" y="4941168"/>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Gráficos</a:t>
            </a:r>
          </a:p>
        </p:txBody>
      </p:sp>
    </p:spTree>
    <p:extLst>
      <p:ext uri="{BB962C8B-B14F-4D97-AF65-F5344CB8AC3E}">
        <p14:creationId xmlns:p14="http://schemas.microsoft.com/office/powerpoint/2010/main" val="27332524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charts"/>
          <p:cNvPicPr>
            <a:picLocks noChangeAspect="1" noChangeArrowheads="1"/>
          </p:cNvPicPr>
          <p:nvPr/>
        </p:nvPicPr>
        <p:blipFill rotWithShape="1">
          <a:blip r:embed="rId2">
            <a:extLst>
              <a:ext uri="{28A0092B-C50C-407E-A947-70E740481C1C}">
                <a14:useLocalDpi xmlns:a14="http://schemas.microsoft.com/office/drawing/2010/main" val="0"/>
              </a:ext>
            </a:extLst>
          </a:blip>
          <a:srcRect l="5230" t="14574" r="5128" b="11423"/>
          <a:stretch/>
        </p:blipFill>
        <p:spPr bwMode="auto">
          <a:xfrm>
            <a:off x="0" y="0"/>
            <a:ext cx="914626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4 CuadroTexto"/>
          <p:cNvSpPr txBox="1"/>
          <p:nvPr/>
        </p:nvSpPr>
        <p:spPr>
          <a:xfrm>
            <a:off x="2516290" y="2492896"/>
            <a:ext cx="4071934" cy="1569660"/>
          </a:xfrm>
          <a:prstGeom prst="rect">
            <a:avLst/>
          </a:prstGeom>
          <a:noFill/>
        </p:spPr>
        <p:txBody>
          <a:bodyPr wrap="square" rtlCol="0">
            <a:spAutoFit/>
          </a:bodyPr>
          <a:lstStyle/>
          <a:p>
            <a:pPr algn="ctr"/>
            <a:r>
              <a:rPr lang="es-ES_tradnl" sz="9600" dirty="0">
                <a:solidFill>
                  <a:schemeClr val="tx2">
                    <a:lumMod val="75000"/>
                  </a:schemeClr>
                </a:solidFill>
              </a:rPr>
              <a:t>Gráficos</a:t>
            </a:r>
            <a:endParaRPr lang="es-CR" sz="9600" dirty="0">
              <a:solidFill>
                <a:schemeClr val="tx2">
                  <a:lumMod val="75000"/>
                </a:schemeClr>
              </a:solidFill>
            </a:endParaRPr>
          </a:p>
        </p:txBody>
      </p:sp>
    </p:spTree>
  </p:cSld>
  <p:clrMapOvr>
    <a:masterClrMapping/>
  </p:clrMapOvr>
  <p:transition>
    <p:whee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0"/>
            <a:ext cx="7772400" cy="857232"/>
          </a:xfrm>
        </p:spPr>
        <p:txBody>
          <a:bodyPr>
            <a:normAutofit/>
          </a:bodyPr>
          <a:lstStyle/>
          <a:p>
            <a:pPr algn="ctr"/>
            <a:r>
              <a:rPr lang="es-ES_tradnl" sz="3600" dirty="0"/>
              <a:t>Gráficos</a:t>
            </a:r>
            <a:endParaRPr lang="es-CR" sz="3600" dirty="0"/>
          </a:p>
        </p:txBody>
      </p:sp>
      <p:sp>
        <p:nvSpPr>
          <p:cNvPr id="3" name="2 Marcador de contenido"/>
          <p:cNvSpPr>
            <a:spLocks noGrp="1"/>
          </p:cNvSpPr>
          <p:nvPr>
            <p:ph sz="quarter" idx="1"/>
          </p:nvPr>
        </p:nvSpPr>
        <p:spPr>
          <a:xfrm>
            <a:off x="142844" y="714356"/>
            <a:ext cx="6000792" cy="5929354"/>
          </a:xfrm>
        </p:spPr>
        <p:txBody>
          <a:bodyPr>
            <a:normAutofit fontScale="92500"/>
          </a:bodyPr>
          <a:lstStyle/>
          <a:p>
            <a:r>
              <a:rPr lang="es-CR" sz="2400" dirty="0"/>
              <a:t>Los gráficos son un complemento de los cuadros, se utilizan para representar ciertos datos del cuadro que interesa destacar. </a:t>
            </a:r>
          </a:p>
          <a:p>
            <a:pPr>
              <a:buNone/>
            </a:pPr>
            <a:endParaRPr lang="es-CR" sz="2400" dirty="0"/>
          </a:p>
          <a:p>
            <a:r>
              <a:rPr lang="es-CR" sz="2400" dirty="0"/>
              <a:t>Las cifras presentadas en un gráfico se comprenden más rápidamente que una explicación escrita o verbal.</a:t>
            </a:r>
          </a:p>
          <a:p>
            <a:endParaRPr lang="es-CR" sz="2400" dirty="0"/>
          </a:p>
          <a:p>
            <a:r>
              <a:rPr lang="es-ES_tradnl" sz="2400" dirty="0"/>
              <a:t>Los gráficos tratan de atraer más la atención de los lectores, y su eficacia reside en este punto.</a:t>
            </a:r>
          </a:p>
          <a:p>
            <a:pPr>
              <a:buNone/>
            </a:pPr>
            <a:endParaRPr lang="es-ES_tradnl" sz="2400" dirty="0"/>
          </a:p>
          <a:p>
            <a:r>
              <a:rPr lang="es-CR" sz="2400" dirty="0"/>
              <a:t>“También descansa en la observación de que, comúnmente, es mucho más fácil que un lector se salte un cuadro o una explicación detallada, que un gráfico atractivo y bien construido; más bien, se le despierta inmediatamente un interés por estudiarlo, hacer comparaciones y sacar conclusiones” Gómez, M. 2005.</a:t>
            </a:r>
          </a:p>
        </p:txBody>
      </p:sp>
      <p:pic>
        <p:nvPicPr>
          <p:cNvPr id="22530" name="Picture 2" descr="http://shareme.com/images/large/Nevron_Chart_for__NET_vQ2-306.jpg"/>
          <p:cNvPicPr>
            <a:picLocks noChangeAspect="1" noChangeArrowheads="1"/>
          </p:cNvPicPr>
          <p:nvPr/>
        </p:nvPicPr>
        <p:blipFill>
          <a:blip r:embed="rId2" cstate="print"/>
          <a:srcRect/>
          <a:stretch>
            <a:fillRect/>
          </a:stretch>
        </p:blipFill>
        <p:spPr bwMode="auto">
          <a:xfrm>
            <a:off x="6143636" y="428604"/>
            <a:ext cx="2786082" cy="3143272"/>
          </a:xfrm>
          <a:prstGeom prst="rect">
            <a:avLst/>
          </a:prstGeom>
          <a:noFill/>
        </p:spPr>
      </p:pic>
      <p:pic>
        <p:nvPicPr>
          <p:cNvPr id="22532" name="Picture 4" descr="http://www.ribosomatic.com/upload/google_chart_api.png"/>
          <p:cNvPicPr>
            <a:picLocks noChangeAspect="1" noChangeArrowheads="1"/>
          </p:cNvPicPr>
          <p:nvPr/>
        </p:nvPicPr>
        <p:blipFill>
          <a:blip r:embed="rId3" cstate="print"/>
          <a:srcRect/>
          <a:stretch>
            <a:fillRect/>
          </a:stretch>
        </p:blipFill>
        <p:spPr bwMode="auto">
          <a:xfrm>
            <a:off x="6215074" y="3500438"/>
            <a:ext cx="2571248" cy="3000396"/>
          </a:xfrm>
          <a:prstGeom prst="rect">
            <a:avLst/>
          </a:prstGeom>
          <a:noFill/>
        </p:spPr>
      </p:pic>
    </p:spTree>
  </p:cSld>
  <p:clrMapOvr>
    <a:masterClrMapping/>
  </p:clrMapOvr>
  <p:transition>
    <p:pull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928670"/>
            <a:ext cx="6500858" cy="5357850"/>
          </a:xfrm>
        </p:spPr>
        <p:txBody>
          <a:bodyPr>
            <a:normAutofit lnSpcReduction="10000"/>
          </a:bodyPr>
          <a:lstStyle/>
          <a:p>
            <a:r>
              <a:rPr lang="es-ES_tradnl" dirty="0"/>
              <a:t>Objetivo del gráfico:</a:t>
            </a:r>
          </a:p>
          <a:p>
            <a:pPr>
              <a:buNone/>
            </a:pPr>
            <a:r>
              <a:rPr lang="es-ES_tradnl" dirty="0"/>
              <a:t>	“</a:t>
            </a:r>
            <a:r>
              <a:rPr lang="es-CR" i="1" dirty="0"/>
              <a:t>Los gráficos estadísticos se utilizan con el objetivo de facilitar la comparación visual de magnitudes numéricas de una o más variables o características de interés. Su representación se hace por medio de figuras geométricas en un eje de coordenadas, llamado Diagrama Cartesiano --en memoria a Descartes, su inventor.” </a:t>
            </a:r>
            <a:r>
              <a:rPr lang="es-CR" dirty="0"/>
              <a:t>Mora, M. 2007.</a:t>
            </a:r>
          </a:p>
          <a:p>
            <a:pPr>
              <a:buNone/>
            </a:pPr>
            <a:endParaRPr lang="es-ES_tradnl" i="1" dirty="0"/>
          </a:p>
          <a:p>
            <a:pPr>
              <a:buNone/>
            </a:pPr>
            <a:r>
              <a:rPr lang="es-CR" dirty="0"/>
              <a:t>	“</a:t>
            </a:r>
            <a:r>
              <a:rPr lang="es-CR" i="1" dirty="0"/>
              <a:t>Todo gráfico debe expresarse por si mismo y estar en posibilidad de ser interpretado por la mayor parte de los interesados en los datos con que se elaboró, aunque no tengan conocimientos profundos, a veces ni elementales, de Estadística” </a:t>
            </a:r>
            <a:r>
              <a:rPr lang="es-CR" dirty="0"/>
              <a:t>Moya, L. 2005.</a:t>
            </a:r>
            <a:endParaRPr lang="es-CR" i="1" dirty="0"/>
          </a:p>
        </p:txBody>
      </p:sp>
      <p:sp>
        <p:nvSpPr>
          <p:cNvPr id="4" name="1 Título"/>
          <p:cNvSpPr>
            <a:spLocks noGrp="1"/>
          </p:cNvSpPr>
          <p:nvPr>
            <p:ph type="title"/>
          </p:nvPr>
        </p:nvSpPr>
        <p:spPr>
          <a:xfrm>
            <a:off x="428596" y="0"/>
            <a:ext cx="7772400" cy="928670"/>
          </a:xfrm>
        </p:spPr>
        <p:txBody>
          <a:bodyPr>
            <a:normAutofit/>
          </a:bodyPr>
          <a:lstStyle/>
          <a:p>
            <a:pPr algn="ctr"/>
            <a:r>
              <a:rPr lang="es-ES_tradnl" dirty="0"/>
              <a:t>Gráficos</a:t>
            </a:r>
            <a:endParaRPr lang="es-CR" dirty="0"/>
          </a:p>
        </p:txBody>
      </p:sp>
      <p:pic>
        <p:nvPicPr>
          <p:cNvPr id="21506" name="Picture 2" descr="http://www.mybrain.co.uk/public/media/about_speaking.jpg"/>
          <p:cNvPicPr>
            <a:picLocks noChangeAspect="1" noChangeArrowheads="1"/>
          </p:cNvPicPr>
          <p:nvPr/>
        </p:nvPicPr>
        <p:blipFill>
          <a:blip r:embed="rId2" cstate="print"/>
          <a:srcRect/>
          <a:stretch>
            <a:fillRect/>
          </a:stretch>
        </p:blipFill>
        <p:spPr bwMode="auto">
          <a:xfrm>
            <a:off x="6715140" y="1142984"/>
            <a:ext cx="2232237" cy="2571768"/>
          </a:xfrm>
          <a:prstGeom prst="rect">
            <a:avLst/>
          </a:prstGeom>
          <a:noFill/>
        </p:spPr>
      </p:pic>
      <p:pic>
        <p:nvPicPr>
          <p:cNvPr id="21508" name="Picture 4" descr="http://www.the-directory.org/images/Speaking.jpg"/>
          <p:cNvPicPr>
            <a:picLocks noChangeAspect="1" noChangeArrowheads="1"/>
          </p:cNvPicPr>
          <p:nvPr/>
        </p:nvPicPr>
        <p:blipFill>
          <a:blip r:embed="rId3" cstate="print"/>
          <a:srcRect/>
          <a:stretch>
            <a:fillRect/>
          </a:stretch>
        </p:blipFill>
        <p:spPr bwMode="auto">
          <a:xfrm>
            <a:off x="6643702" y="3643314"/>
            <a:ext cx="2214578" cy="2996862"/>
          </a:xfrm>
          <a:prstGeom prst="rect">
            <a:avLst/>
          </a:prstGeom>
          <a:noFill/>
        </p:spPr>
      </p:pic>
    </p:spTree>
  </p:cSld>
  <p:clrMapOvr>
    <a:masterClrMapping/>
  </p:clrMapOvr>
  <p:transition>
    <p:strip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0"/>
            <a:ext cx="8143932" cy="928670"/>
          </a:xfrm>
        </p:spPr>
        <p:txBody>
          <a:bodyPr>
            <a:normAutofit/>
          </a:bodyPr>
          <a:lstStyle/>
          <a:p>
            <a:pPr algn="ctr"/>
            <a:r>
              <a:rPr lang="es-ES_tradnl" sz="3600" dirty="0"/>
              <a:t>Componentes del GRÁFICO</a:t>
            </a:r>
            <a:endParaRPr lang="es-CR" sz="3600" dirty="0"/>
          </a:p>
        </p:txBody>
      </p:sp>
      <p:sp>
        <p:nvSpPr>
          <p:cNvPr id="3" name="2 Marcador de contenido"/>
          <p:cNvSpPr>
            <a:spLocks noGrp="1"/>
          </p:cNvSpPr>
          <p:nvPr>
            <p:ph sz="quarter" idx="1"/>
          </p:nvPr>
        </p:nvSpPr>
        <p:spPr>
          <a:xfrm>
            <a:off x="285720" y="1071546"/>
            <a:ext cx="8143932" cy="5500726"/>
          </a:xfrm>
        </p:spPr>
        <p:txBody>
          <a:bodyPr/>
          <a:lstStyle/>
          <a:p>
            <a:r>
              <a:rPr lang="es-ES_tradnl" dirty="0"/>
              <a:t>El “gráfico” está compuesto por:</a:t>
            </a:r>
          </a:p>
          <a:p>
            <a:pPr>
              <a:buNone/>
            </a:pPr>
            <a:r>
              <a:rPr lang="es-ES_tradnl" dirty="0"/>
              <a:t>	-Título</a:t>
            </a:r>
          </a:p>
          <a:p>
            <a:pPr>
              <a:buNone/>
            </a:pPr>
            <a:r>
              <a:rPr lang="es-ES_tradnl" dirty="0"/>
              <a:t>	-Nota introductoria</a:t>
            </a:r>
          </a:p>
          <a:p>
            <a:pPr>
              <a:buNone/>
            </a:pPr>
            <a:r>
              <a:rPr lang="es-ES_tradnl" dirty="0"/>
              <a:t>	-Leyenda eje “y”.</a:t>
            </a:r>
          </a:p>
          <a:p>
            <a:pPr>
              <a:buNone/>
            </a:pPr>
            <a:r>
              <a:rPr lang="es-ES_tradnl" dirty="0"/>
              <a:t>	-Escala eje “y”</a:t>
            </a:r>
          </a:p>
          <a:p>
            <a:pPr>
              <a:buNone/>
            </a:pPr>
            <a:r>
              <a:rPr lang="es-ES_tradnl" dirty="0"/>
              <a:t>	-Leyenda eje “x”</a:t>
            </a:r>
          </a:p>
          <a:p>
            <a:pPr>
              <a:buNone/>
            </a:pPr>
            <a:r>
              <a:rPr lang="es-ES_tradnl" dirty="0"/>
              <a:t>	-Escala eje “x”</a:t>
            </a:r>
          </a:p>
          <a:p>
            <a:pPr>
              <a:buNone/>
            </a:pPr>
            <a:r>
              <a:rPr lang="es-ES_tradnl" dirty="0"/>
              <a:t>	-Diagrama</a:t>
            </a:r>
          </a:p>
          <a:p>
            <a:pPr>
              <a:buNone/>
            </a:pPr>
            <a:r>
              <a:rPr lang="es-ES_tradnl" dirty="0"/>
              <a:t>	-Nota al pie</a:t>
            </a:r>
          </a:p>
          <a:p>
            <a:pPr>
              <a:buNone/>
            </a:pPr>
            <a:r>
              <a:rPr lang="es-ES_tradnl" dirty="0"/>
              <a:t>	-Fuente*</a:t>
            </a:r>
          </a:p>
        </p:txBody>
      </p:sp>
      <p:pic>
        <p:nvPicPr>
          <p:cNvPr id="20482" name="Picture 2" descr="http://www.jacobholtz.com/images/chair_components.jpg"/>
          <p:cNvPicPr>
            <a:picLocks noChangeAspect="1" noChangeArrowheads="1"/>
          </p:cNvPicPr>
          <p:nvPr/>
        </p:nvPicPr>
        <p:blipFill>
          <a:blip r:embed="rId2" cstate="print"/>
          <a:srcRect/>
          <a:stretch>
            <a:fillRect/>
          </a:stretch>
        </p:blipFill>
        <p:spPr bwMode="auto">
          <a:xfrm>
            <a:off x="5143504" y="928670"/>
            <a:ext cx="3286148" cy="2933701"/>
          </a:xfrm>
          <a:prstGeom prst="rect">
            <a:avLst/>
          </a:prstGeom>
          <a:noFill/>
        </p:spPr>
      </p:pic>
      <p:pic>
        <p:nvPicPr>
          <p:cNvPr id="20484" name="Picture 4" descr="http://www.netmaestro.co.nz/_NetMaestro/Library/website-options/web-components-350hpx.jpg"/>
          <p:cNvPicPr>
            <a:picLocks noChangeAspect="1" noChangeArrowheads="1"/>
          </p:cNvPicPr>
          <p:nvPr/>
        </p:nvPicPr>
        <p:blipFill>
          <a:blip r:embed="rId3" cstate="print"/>
          <a:srcRect/>
          <a:stretch>
            <a:fillRect/>
          </a:stretch>
        </p:blipFill>
        <p:spPr bwMode="auto">
          <a:xfrm>
            <a:off x="5000628" y="3929066"/>
            <a:ext cx="3643338" cy="2500330"/>
          </a:xfrm>
          <a:prstGeom prst="rect">
            <a:avLst/>
          </a:prstGeom>
          <a:noFill/>
        </p:spPr>
      </p:pic>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714348" y="0"/>
            <a:ext cx="7772400" cy="928670"/>
          </a:xfrm>
        </p:spPr>
        <p:txBody>
          <a:bodyPr>
            <a:normAutofit/>
          </a:bodyPr>
          <a:lstStyle/>
          <a:p>
            <a:pPr algn="ctr"/>
            <a:r>
              <a:rPr lang="es-ES_tradnl" sz="3600" dirty="0"/>
              <a:t>Componentes del GRÁFICO</a:t>
            </a:r>
            <a:endParaRPr lang="es-CR" sz="3600" dirty="0"/>
          </a:p>
        </p:txBody>
      </p:sp>
      <p:pic>
        <p:nvPicPr>
          <p:cNvPr id="32770" name="Picture 2"/>
          <p:cNvPicPr>
            <a:picLocks noChangeAspect="1" noChangeArrowheads="1"/>
          </p:cNvPicPr>
          <p:nvPr/>
        </p:nvPicPr>
        <p:blipFill>
          <a:blip r:embed="rId2" cstate="print"/>
          <a:srcRect/>
          <a:stretch>
            <a:fillRect/>
          </a:stretch>
        </p:blipFill>
        <p:spPr bwMode="auto">
          <a:xfrm>
            <a:off x="1071538" y="1357298"/>
            <a:ext cx="7242335" cy="5000660"/>
          </a:xfrm>
          <a:prstGeom prst="rect">
            <a:avLst/>
          </a:prstGeom>
          <a:noFill/>
          <a:ln w="9525">
            <a:noFill/>
            <a:miter lim="800000"/>
            <a:headEnd/>
            <a:tailEnd/>
          </a:ln>
        </p:spPr>
      </p:pic>
      <p:sp>
        <p:nvSpPr>
          <p:cNvPr id="5" name="4 Rectángulo"/>
          <p:cNvSpPr/>
          <p:nvPr/>
        </p:nvSpPr>
        <p:spPr>
          <a:xfrm>
            <a:off x="6572264" y="3643314"/>
            <a:ext cx="2000264" cy="92869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CR" dirty="0">
              <a:solidFill>
                <a:schemeClr val="bg1"/>
              </a:solidFill>
            </a:endParaRPr>
          </a:p>
        </p:txBody>
      </p:sp>
    </p:spTree>
  </p:cSld>
  <p:clrMapOvr>
    <a:masterClrMapping/>
  </p:clrMapOvr>
  <p:transition>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214422"/>
            <a:ext cx="6000792" cy="5429288"/>
          </a:xfrm>
        </p:spPr>
        <p:txBody>
          <a:bodyPr>
            <a:noAutofit/>
          </a:bodyPr>
          <a:lstStyle/>
          <a:p>
            <a:pPr algn="just"/>
            <a:r>
              <a:rPr lang="es-CR" sz="2400" dirty="0"/>
              <a:t>La presentación de los resultados es una etapa importante en el análisis de la información. Se muestra el producto de muchos meses e inclusive años de trabajo…</a:t>
            </a:r>
          </a:p>
          <a:p>
            <a:pPr algn="just"/>
            <a:endParaRPr lang="es-ES_tradnl" sz="2400" dirty="0"/>
          </a:p>
          <a:p>
            <a:pPr algn="just"/>
            <a:r>
              <a:rPr lang="es-CR" sz="2400" dirty="0"/>
              <a:t>Los cuadros y los gráficos son un medio clásicos para la presentación de los resultados. Ambos son simples de construir y fáciles de comprender.</a:t>
            </a:r>
          </a:p>
          <a:p>
            <a:pPr algn="just"/>
            <a:endParaRPr lang="es-CR" sz="2400" dirty="0"/>
          </a:p>
          <a:p>
            <a:pPr algn="just"/>
            <a:r>
              <a:rPr lang="es-CR" sz="2400" dirty="0"/>
              <a:t>Existen otras forma de presentar la información, cómo los mapas, conexiones, sistemas de indicadores, nubes de palabras. Estos son utilizados cuando se desea mejorar la apreciación de cierto fenómeno. </a:t>
            </a:r>
          </a:p>
        </p:txBody>
      </p:sp>
      <p:sp>
        <p:nvSpPr>
          <p:cNvPr id="7" name="1 Título"/>
          <p:cNvSpPr txBox="1">
            <a:spLocks/>
          </p:cNvSpPr>
          <p:nvPr/>
        </p:nvSpPr>
        <p:spPr>
          <a:xfrm>
            <a:off x="571472" y="188640"/>
            <a:ext cx="8104984" cy="81146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ES_tradnl" sz="3600"/>
              <a:t>Preámbulo </a:t>
            </a:r>
            <a:endParaRPr lang="es-CR" sz="3600"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510" y="4227657"/>
            <a:ext cx="2356725" cy="2333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866" y="1196752"/>
            <a:ext cx="2238011" cy="2178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142852"/>
            <a:ext cx="8358246" cy="1143000"/>
          </a:xfrm>
        </p:spPr>
        <p:txBody>
          <a:bodyPr>
            <a:noAutofit/>
          </a:bodyPr>
          <a:lstStyle/>
          <a:p>
            <a:pPr algn="ctr"/>
            <a:r>
              <a:rPr lang="es-ES_tradnl" sz="3600" dirty="0"/>
              <a:t>Gráfico: Título, nota introductoria, nota al pie y fuente. </a:t>
            </a:r>
            <a:endParaRPr lang="es-CR" sz="3600" dirty="0"/>
          </a:p>
        </p:txBody>
      </p:sp>
      <p:sp>
        <p:nvSpPr>
          <p:cNvPr id="3" name="2 Marcador de contenido"/>
          <p:cNvSpPr>
            <a:spLocks noGrp="1"/>
          </p:cNvSpPr>
          <p:nvPr>
            <p:ph sz="quarter" idx="1"/>
          </p:nvPr>
        </p:nvSpPr>
        <p:spPr>
          <a:xfrm>
            <a:off x="357158" y="1428736"/>
            <a:ext cx="7772400" cy="4572000"/>
          </a:xfrm>
        </p:spPr>
        <p:txBody>
          <a:bodyPr/>
          <a:lstStyle/>
          <a:p>
            <a:r>
              <a:rPr lang="es-ES_tradnl" dirty="0"/>
              <a:t>Las características de estos cuatro componentes es igualmente aplicable que en los cuadros.</a:t>
            </a:r>
          </a:p>
        </p:txBody>
      </p:sp>
      <p:pic>
        <p:nvPicPr>
          <p:cNvPr id="3074" name="Picture 2" descr="http://www.abc.net.au/reslib/201309/r1180082_150803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46700"/>
            <a:ext cx="3319460" cy="3847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cms.horus.be/files/99909/MediaArchive/logo/equ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360" y="2740430"/>
            <a:ext cx="3600400" cy="36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newsfla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572560" cy="785794"/>
          </a:xfrm>
        </p:spPr>
        <p:txBody>
          <a:bodyPr>
            <a:normAutofit/>
          </a:bodyPr>
          <a:lstStyle/>
          <a:p>
            <a:pPr algn="ctr"/>
            <a:r>
              <a:rPr lang="es-ES_tradnl" sz="3600" dirty="0"/>
              <a:t>Gráfico: leyenda eje “y” y escala eje “y”</a:t>
            </a:r>
            <a:endParaRPr lang="es-CR" sz="3600" dirty="0"/>
          </a:p>
        </p:txBody>
      </p:sp>
      <p:sp>
        <p:nvSpPr>
          <p:cNvPr id="3" name="2 Marcador de contenido"/>
          <p:cNvSpPr>
            <a:spLocks noGrp="1"/>
          </p:cNvSpPr>
          <p:nvPr>
            <p:ph sz="quarter" idx="1"/>
          </p:nvPr>
        </p:nvSpPr>
        <p:spPr>
          <a:xfrm>
            <a:off x="428596" y="1214422"/>
            <a:ext cx="8215370" cy="5286412"/>
          </a:xfrm>
        </p:spPr>
        <p:txBody>
          <a:bodyPr/>
          <a:lstStyle/>
          <a:p>
            <a:r>
              <a:rPr lang="es-ES_tradnl" dirty="0"/>
              <a:t>La </a:t>
            </a:r>
            <a:r>
              <a:rPr lang="es-ES_tradnl" dirty="0" err="1"/>
              <a:t>leyende</a:t>
            </a:r>
            <a:r>
              <a:rPr lang="es-ES_tradnl" dirty="0"/>
              <a:t> del eje “y” indica lo que se está midiendo</a:t>
            </a:r>
          </a:p>
          <a:p>
            <a:r>
              <a:rPr lang="es-ES_tradnl" dirty="0"/>
              <a:t>La escala del eje “y” indica la unidad de medida. </a:t>
            </a:r>
            <a:endParaRPr lang="es-CR" dirty="0"/>
          </a:p>
        </p:txBody>
      </p:sp>
      <p:pic>
        <p:nvPicPr>
          <p:cNvPr id="1026" name="Picture 2"/>
          <p:cNvPicPr>
            <a:picLocks noChangeAspect="1" noChangeArrowheads="1"/>
          </p:cNvPicPr>
          <p:nvPr/>
        </p:nvPicPr>
        <p:blipFill>
          <a:blip r:embed="rId2" cstate="print"/>
          <a:srcRect/>
          <a:stretch>
            <a:fillRect/>
          </a:stretch>
        </p:blipFill>
        <p:spPr bwMode="auto">
          <a:xfrm>
            <a:off x="785786" y="2428868"/>
            <a:ext cx="4857784" cy="4000508"/>
          </a:xfrm>
          <a:prstGeom prst="rect">
            <a:avLst/>
          </a:prstGeom>
          <a:noFill/>
          <a:ln w="9525">
            <a:noFill/>
            <a:miter lim="800000"/>
            <a:headEnd/>
            <a:tailEnd/>
          </a:ln>
        </p:spPr>
      </p:pic>
      <p:cxnSp>
        <p:nvCxnSpPr>
          <p:cNvPr id="6" name="5 Conector recto"/>
          <p:cNvCxnSpPr/>
          <p:nvPr/>
        </p:nvCxnSpPr>
        <p:spPr>
          <a:xfrm rot="5400000">
            <a:off x="642910" y="3500438"/>
            <a:ext cx="428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rot="5400000">
            <a:off x="1357290" y="3500438"/>
            <a:ext cx="428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857224" y="3286124"/>
            <a:ext cx="714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857224" y="3714752"/>
            <a:ext cx="71438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13 Abrir llave"/>
          <p:cNvSpPr/>
          <p:nvPr/>
        </p:nvSpPr>
        <p:spPr>
          <a:xfrm>
            <a:off x="571472" y="3714752"/>
            <a:ext cx="214314" cy="19288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cxnSp>
        <p:nvCxnSpPr>
          <p:cNvPr id="16" name="15 Conector recto"/>
          <p:cNvCxnSpPr/>
          <p:nvPr/>
        </p:nvCxnSpPr>
        <p:spPr>
          <a:xfrm rot="10800000">
            <a:off x="214282" y="4643446"/>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rot="5400000">
            <a:off x="-714412" y="5572140"/>
            <a:ext cx="1857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214282" y="6500834"/>
            <a:ext cx="5500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rot="5400000" flipH="1" flipV="1">
            <a:off x="5107785" y="5893611"/>
            <a:ext cx="12144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a:off x="5715008" y="5286388"/>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a:off x="1643042" y="3500438"/>
            <a:ext cx="44291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27 Elipse"/>
          <p:cNvSpPr/>
          <p:nvPr/>
        </p:nvSpPr>
        <p:spPr>
          <a:xfrm>
            <a:off x="6429388" y="2571744"/>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Leyenda “y”</a:t>
            </a:r>
            <a:endParaRPr lang="es-CR" sz="3600" dirty="0"/>
          </a:p>
        </p:txBody>
      </p:sp>
      <p:sp>
        <p:nvSpPr>
          <p:cNvPr id="29" name="28 Elipse"/>
          <p:cNvSpPr/>
          <p:nvPr/>
        </p:nvSpPr>
        <p:spPr>
          <a:xfrm>
            <a:off x="6357950" y="4500570"/>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Escala “y”</a:t>
            </a:r>
            <a:endParaRPr lang="es-CR" sz="3600" dirty="0"/>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to="" calcmode="lin" valueType="num">
                                      <p:cBhvr>
                                        <p:cTn id="15" dur="1" fill="hold"/>
                                        <p:tgtEl>
                                          <p:spTgt spid="6"/>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to="" calcmode="lin" valueType="num">
                                      <p:cBhvr>
                                        <p:cTn id="18" dur="1" fill="hold"/>
                                        <p:tgtEl>
                                          <p:spTgt spid="11"/>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to="" calcmode="lin" valueType="num">
                                      <p:cBhvr>
                                        <p:cTn id="21" dur="1" fill="hold"/>
                                        <p:tgtEl>
                                          <p:spTgt spid="9"/>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to="" calcmode="lin" valueType="num">
                                      <p:cBhvr>
                                        <p:cTn id="24" dur="1" fill="hold"/>
                                        <p:tgtEl>
                                          <p:spTgt spid="12"/>
                                        </p:tgtEl>
                                        <p:attrNameLst>
                                          <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to="" calcmode="lin" valueType="num">
                                      <p:cBhvr>
                                        <p:cTn id="27" dur="1" fill="hold"/>
                                        <p:tgtEl>
                                          <p:spTgt spid="25"/>
                                        </p:tgtEl>
                                        <p:attrNameLst>
                                          <p:attrName/>
                                        </p:attrNameLst>
                                      </p:cBhvr>
                                    </p:anim>
                                  </p:childTnLst>
                                </p:cTn>
                              </p:par>
                              <p:par>
                                <p:cTn id="28" presetID="24"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to="" calcmode="lin" valueType="num">
                                      <p:cBhvr>
                                        <p:cTn id="30" dur="1" fill="hold"/>
                                        <p:tgtEl>
                                          <p:spTgt spid="14"/>
                                        </p:tgtEl>
                                        <p:attrNameLst>
                                          <p:attrName/>
                                        </p:attrNameLst>
                                      </p:cBhvr>
                                    </p:anim>
                                  </p:childTnLst>
                                </p:cTn>
                              </p:par>
                              <p:par>
                                <p:cTn id="31" presetID="24"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to="" calcmode="lin" valueType="num">
                                      <p:cBhvr>
                                        <p:cTn id="33" dur="1" fill="hold"/>
                                        <p:tgtEl>
                                          <p:spTgt spid="18"/>
                                        </p:tgtEl>
                                        <p:attrNameLst>
                                          <p:attrName/>
                                        </p:attrNameLst>
                                      </p:cBhvr>
                                    </p:anim>
                                  </p:childTnLst>
                                </p:cTn>
                              </p:par>
                              <p:par>
                                <p:cTn id="34" presetID="24"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 to="" calcmode="lin" valueType="num">
                                      <p:cBhvr>
                                        <p:cTn id="36" dur="1" fill="hold"/>
                                        <p:tgtEl>
                                          <p:spTgt spid="16"/>
                                        </p:tgtEl>
                                        <p:attrNameLst>
                                          <p:attrName/>
                                        </p:attrNameLst>
                                      </p:cBhvr>
                                    </p:anim>
                                  </p:childTnLst>
                                </p:cTn>
                              </p:par>
                              <p:par>
                                <p:cTn id="37" presetID="24"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to="" calcmode="lin" valueType="num">
                                      <p:cBhvr>
                                        <p:cTn id="39" dur="1" fill="hold"/>
                                        <p:tgtEl>
                                          <p:spTgt spid="20"/>
                                        </p:tgtEl>
                                        <p:attrNameLst>
                                          <p:attrName/>
                                        </p:attrNameLst>
                                      </p:cBhvr>
                                    </p:anim>
                                  </p:childTnLst>
                                </p:cTn>
                              </p:par>
                              <p:par>
                                <p:cTn id="40" presetID="24"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 to="" calcmode="lin" valueType="num">
                                      <p:cBhvr>
                                        <p:cTn id="42" dur="1" fill="hold"/>
                                        <p:tgtEl>
                                          <p:spTgt spid="22"/>
                                        </p:tgtEl>
                                        <p:attrNameLst>
                                          <p:attrName/>
                                        </p:attrNameLst>
                                      </p:cBhvr>
                                    </p:anim>
                                  </p:childTnLst>
                                </p:cTn>
                              </p:par>
                              <p:par>
                                <p:cTn id="43" presetID="24"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 to="" calcmode="lin" valueType="num">
                                      <p:cBhvr>
                                        <p:cTn id="45" dur="1" fill="hold"/>
                                        <p:tgtEl>
                                          <p:spTgt spid="24"/>
                                        </p:tgtEl>
                                        <p:attrNameLst>
                                          <p:attrName/>
                                        </p:attrNameLst>
                                      </p:cBhvr>
                                    </p:anim>
                                  </p:childTnLst>
                                </p:cTn>
                              </p:par>
                              <p:par>
                                <p:cTn id="46" presetID="24" presetClass="entr" presetSubtype="0" fill="hold" grpId="1" nodeType="withEffect">
                                  <p:stCondLst>
                                    <p:cond delay="0"/>
                                  </p:stCondLst>
                                  <p:childTnLst>
                                    <p:set>
                                      <p:cBhvr>
                                        <p:cTn id="47" dur="1" fill="hold">
                                          <p:stCondLst>
                                            <p:cond delay="0"/>
                                          </p:stCondLst>
                                        </p:cTn>
                                        <p:tgtEl>
                                          <p:spTgt spid="29"/>
                                        </p:tgtEl>
                                        <p:attrNameLst>
                                          <p:attrName>style.visibility</p:attrName>
                                        </p:attrNameLst>
                                      </p:cBhvr>
                                      <p:to>
                                        <p:strVal val="visible"/>
                                      </p:to>
                                    </p:set>
                                    <p:anim to="" calcmode="lin" valueType="num">
                                      <p:cBhvr>
                                        <p:cTn id="48" dur="1" fill="hold"/>
                                        <p:tgtEl>
                                          <p:spTgt spid="29"/>
                                        </p:tgtEl>
                                        <p:attrNameLst>
                                          <p:attrName/>
                                        </p:attrNameLst>
                                      </p:cBhvr>
                                    </p:anim>
                                  </p:childTnLst>
                                </p:cTn>
                              </p:par>
                              <p:par>
                                <p:cTn id="49" presetID="24"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 to="" calcmode="lin" valueType="num">
                                      <p:cBhvr>
                                        <p:cTn id="51" dur="1" fill="hold"/>
                                        <p:tgtEl>
                                          <p:spTgt spid="2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P spid="28" grpId="1" animBg="1"/>
      <p:bldP spid="29" grpId="0" animBg="1"/>
      <p:bldP spid="2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85814" y="1071546"/>
            <a:ext cx="7772400" cy="4786346"/>
          </a:xfrm>
        </p:spPr>
        <p:txBody>
          <a:bodyPr/>
          <a:lstStyle/>
          <a:p>
            <a:r>
              <a:rPr lang="es-ES_tradnl" dirty="0"/>
              <a:t>La </a:t>
            </a:r>
            <a:r>
              <a:rPr lang="es-ES_tradnl" dirty="0" err="1"/>
              <a:t>leyende</a:t>
            </a:r>
            <a:r>
              <a:rPr lang="es-ES_tradnl" dirty="0"/>
              <a:t> del eje “x” indica lo que se está midiendo</a:t>
            </a:r>
          </a:p>
          <a:p>
            <a:r>
              <a:rPr lang="es-ES_tradnl" dirty="0"/>
              <a:t>La escala del eje “x” indica la unidad de medida. </a:t>
            </a:r>
            <a:endParaRPr lang="es-CR" dirty="0"/>
          </a:p>
          <a:p>
            <a:pPr>
              <a:buNone/>
            </a:pPr>
            <a:endParaRPr lang="es-CR" dirty="0"/>
          </a:p>
        </p:txBody>
      </p:sp>
      <p:sp>
        <p:nvSpPr>
          <p:cNvPr id="4" name="1 Título"/>
          <p:cNvSpPr>
            <a:spLocks noGrp="1"/>
          </p:cNvSpPr>
          <p:nvPr>
            <p:ph type="title"/>
          </p:nvPr>
        </p:nvSpPr>
        <p:spPr>
          <a:xfrm>
            <a:off x="285720" y="0"/>
            <a:ext cx="8572560" cy="785794"/>
          </a:xfrm>
        </p:spPr>
        <p:txBody>
          <a:bodyPr>
            <a:normAutofit/>
          </a:bodyPr>
          <a:lstStyle/>
          <a:p>
            <a:pPr algn="ctr"/>
            <a:r>
              <a:rPr lang="es-ES_tradnl" sz="3600" dirty="0"/>
              <a:t>Gráfico: leyenda eje “y” y escala eje “y”</a:t>
            </a:r>
            <a:endParaRPr lang="es-CR" sz="3600" dirty="0"/>
          </a:p>
        </p:txBody>
      </p:sp>
      <p:pic>
        <p:nvPicPr>
          <p:cNvPr id="5" name="Picture 2"/>
          <p:cNvPicPr>
            <a:picLocks noChangeAspect="1" noChangeArrowheads="1"/>
          </p:cNvPicPr>
          <p:nvPr/>
        </p:nvPicPr>
        <p:blipFill>
          <a:blip r:embed="rId2" cstate="print"/>
          <a:srcRect/>
          <a:stretch>
            <a:fillRect/>
          </a:stretch>
        </p:blipFill>
        <p:spPr bwMode="auto">
          <a:xfrm>
            <a:off x="571472" y="2428868"/>
            <a:ext cx="4857784" cy="4000508"/>
          </a:xfrm>
          <a:prstGeom prst="rect">
            <a:avLst/>
          </a:prstGeom>
          <a:noFill/>
          <a:ln w="9525">
            <a:noFill/>
            <a:miter lim="800000"/>
            <a:headEnd/>
            <a:tailEnd/>
          </a:ln>
        </p:spPr>
      </p:pic>
      <p:sp>
        <p:nvSpPr>
          <p:cNvPr id="6" name="5 Elipse"/>
          <p:cNvSpPr/>
          <p:nvPr/>
        </p:nvSpPr>
        <p:spPr>
          <a:xfrm>
            <a:off x="6215074" y="2500306"/>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Escala “x”</a:t>
            </a:r>
            <a:endParaRPr lang="es-CR" sz="3600" dirty="0"/>
          </a:p>
        </p:txBody>
      </p:sp>
      <p:sp>
        <p:nvSpPr>
          <p:cNvPr id="7" name="6 Elipse"/>
          <p:cNvSpPr/>
          <p:nvPr/>
        </p:nvSpPr>
        <p:spPr>
          <a:xfrm>
            <a:off x="6215074" y="4643446"/>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Leyenda “x”</a:t>
            </a:r>
            <a:endParaRPr lang="es-CR" sz="3600" dirty="0"/>
          </a:p>
        </p:txBody>
      </p:sp>
      <p:cxnSp>
        <p:nvCxnSpPr>
          <p:cNvPr id="9" name="8 Conector recto"/>
          <p:cNvCxnSpPr/>
          <p:nvPr/>
        </p:nvCxnSpPr>
        <p:spPr>
          <a:xfrm>
            <a:off x="3071802" y="5786454"/>
            <a:ext cx="428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3071802" y="5929330"/>
            <a:ext cx="428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rot="5400000">
            <a:off x="3000364" y="5857892"/>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rot="5400000">
            <a:off x="3428992" y="5857892"/>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1142976" y="5715016"/>
            <a:ext cx="40005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a:off x="1142976" y="5572140"/>
            <a:ext cx="40005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rot="5400000">
            <a:off x="1071538" y="5643578"/>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35 Conector recto"/>
          <p:cNvCxnSpPr/>
          <p:nvPr/>
        </p:nvCxnSpPr>
        <p:spPr>
          <a:xfrm rot="5400000">
            <a:off x="5072066" y="5643578"/>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a:off x="5143504" y="5643578"/>
            <a:ext cx="5000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rot="5400000" flipH="1" flipV="1">
            <a:off x="4500562" y="4500570"/>
            <a:ext cx="2286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p:nvPr/>
        </p:nvCxnSpPr>
        <p:spPr>
          <a:xfrm>
            <a:off x="5643570" y="3357562"/>
            <a:ext cx="50006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43 Conector recto de flecha"/>
          <p:cNvCxnSpPr/>
          <p:nvPr/>
        </p:nvCxnSpPr>
        <p:spPr>
          <a:xfrm>
            <a:off x="3500430" y="5857892"/>
            <a:ext cx="26432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to="" calcmode="lin" valueType="num">
                                      <p:cBhvr>
                                        <p:cTn id="15" dur="1" fill="hold"/>
                                        <p:tgtEl>
                                          <p:spTgt spid="9"/>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to="" calcmode="lin" valueType="num">
                                      <p:cBhvr>
                                        <p:cTn id="18" dur="1" fill="hold"/>
                                        <p:tgtEl>
                                          <p:spTgt spid="12"/>
                                        </p:tgtEl>
                                        <p:attrNameLst>
                                          <p:attrName/>
                                        </p:attrNameLst>
                                      </p:cBhvr>
                                    </p:anim>
                                  </p:childTnLst>
                                </p:cTn>
                              </p:par>
                              <p:par>
                                <p:cTn id="19" presetID="24"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1" fill="hold"/>
                                        <p:tgtEl>
                                          <p:spTgt spid="7"/>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 to="" calcmode="lin" valueType="num">
                                      <p:cBhvr>
                                        <p:cTn id="24" dur="1" fill="hold"/>
                                        <p:tgtEl>
                                          <p:spTgt spid="40"/>
                                        </p:tgtEl>
                                        <p:attrNameLst>
                                          <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to="" calcmode="lin" valueType="num">
                                      <p:cBhvr>
                                        <p:cTn id="27" dur="1" fill="hold"/>
                                        <p:tgtEl>
                                          <p:spTgt spid="38"/>
                                        </p:tgtEl>
                                        <p:attrNameLst>
                                          <p:attrName/>
                                        </p:attrNameLst>
                                      </p:cBhvr>
                                    </p:anim>
                                  </p:childTnLst>
                                </p:cTn>
                              </p:par>
                              <p:par>
                                <p:cTn id="28" presetID="24"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 to="" calcmode="lin" valueType="num">
                                      <p:cBhvr>
                                        <p:cTn id="30" dur="1" fill="hold"/>
                                        <p:tgtEl>
                                          <p:spTgt spid="31"/>
                                        </p:tgtEl>
                                        <p:attrNameLst>
                                          <p:attrName/>
                                        </p:attrNameLst>
                                      </p:cBhvr>
                                    </p:anim>
                                  </p:childTnLst>
                                </p:cTn>
                              </p:par>
                              <p:par>
                                <p:cTn id="31" presetID="24"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 to="" calcmode="lin" valueType="num">
                                      <p:cBhvr>
                                        <p:cTn id="33" dur="1" fill="hold"/>
                                        <p:tgtEl>
                                          <p:spTgt spid="33"/>
                                        </p:tgtEl>
                                        <p:attrNameLst>
                                          <p:attrName/>
                                        </p:attrNameLst>
                                      </p:cBhvr>
                                    </p:anim>
                                  </p:childTnLst>
                                </p:cTn>
                              </p:par>
                              <p:par>
                                <p:cTn id="34" presetID="24"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to="" calcmode="lin" valueType="num">
                                      <p:cBhvr>
                                        <p:cTn id="36" dur="1" fill="hold"/>
                                        <p:tgtEl>
                                          <p:spTgt spid="30"/>
                                        </p:tgtEl>
                                        <p:attrNameLst>
                                          <p:attrName/>
                                        </p:attrNameLst>
                                      </p:cBhvr>
                                    </p:anim>
                                  </p:childTnLst>
                                </p:cTn>
                              </p:par>
                              <p:par>
                                <p:cTn id="37" presetID="24"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to="" calcmode="lin" valueType="num">
                                      <p:cBhvr>
                                        <p:cTn id="39" dur="1" fill="hold"/>
                                        <p:tgtEl>
                                          <p:spTgt spid="10"/>
                                        </p:tgtEl>
                                        <p:attrNameLst>
                                          <p:attrName/>
                                        </p:attrNameLst>
                                      </p:cBhvr>
                                    </p:anim>
                                  </p:childTnLst>
                                </p:cTn>
                              </p:par>
                              <p:par>
                                <p:cTn id="40" presetID="24"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 to="" calcmode="lin" valueType="num">
                                      <p:cBhvr>
                                        <p:cTn id="42" dur="1" fill="hold"/>
                                        <p:tgtEl>
                                          <p:spTgt spid="44"/>
                                        </p:tgtEl>
                                        <p:attrNameLst>
                                          <p:attrName/>
                                        </p:attrNameLst>
                                      </p:cBhvr>
                                    </p:anim>
                                  </p:childTnLst>
                                </p:cTn>
                              </p:par>
                              <p:par>
                                <p:cTn id="43" presetID="24"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 to="" calcmode="lin" valueType="num">
                                      <p:cBhvr>
                                        <p:cTn id="45" dur="1" fill="hold"/>
                                        <p:tgtEl>
                                          <p:spTgt spid="42"/>
                                        </p:tgtEl>
                                        <p:attrNameLst>
                                          <p:attrName/>
                                        </p:attrNameLst>
                                      </p:cBhvr>
                                    </p:anim>
                                  </p:childTnLst>
                                </p:cTn>
                              </p:par>
                              <p:par>
                                <p:cTn id="46" presetID="24" presetClass="entr" presetSubtype="0" fill="hold" grpId="1" nodeType="withEffect">
                                  <p:stCondLst>
                                    <p:cond delay="0"/>
                                  </p:stCondLst>
                                  <p:childTnLst>
                                    <p:set>
                                      <p:cBhvr>
                                        <p:cTn id="47" dur="1" fill="hold">
                                          <p:stCondLst>
                                            <p:cond delay="0"/>
                                          </p:stCondLst>
                                        </p:cTn>
                                        <p:tgtEl>
                                          <p:spTgt spid="6"/>
                                        </p:tgtEl>
                                        <p:attrNameLst>
                                          <p:attrName>style.visibility</p:attrName>
                                        </p:attrNameLst>
                                      </p:cBhvr>
                                      <p:to>
                                        <p:strVal val="visible"/>
                                      </p:to>
                                    </p:set>
                                    <p:anim to="" calcmode="lin" valueType="num">
                                      <p:cBhvr>
                                        <p:cTn id="48"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28596" y="1285860"/>
            <a:ext cx="7772400" cy="4572000"/>
          </a:xfrm>
        </p:spPr>
        <p:txBody>
          <a:bodyPr/>
          <a:lstStyle/>
          <a:p>
            <a:r>
              <a:rPr lang="es-ES_tradnl" dirty="0"/>
              <a:t> El “diagrama” es o son las figuras que se representan en el gráfico.</a:t>
            </a:r>
          </a:p>
          <a:p>
            <a:r>
              <a:rPr lang="es-ES_tradnl" dirty="0"/>
              <a:t>Pueden ser barras, lineales, círculos, etc.</a:t>
            </a:r>
          </a:p>
          <a:p>
            <a:r>
              <a:rPr lang="es-ES_tradnl" dirty="0"/>
              <a:t> </a:t>
            </a:r>
            <a:endParaRPr lang="es-CR" dirty="0"/>
          </a:p>
        </p:txBody>
      </p:sp>
      <p:sp>
        <p:nvSpPr>
          <p:cNvPr id="4" name="1 Título"/>
          <p:cNvSpPr>
            <a:spLocks noGrp="1"/>
          </p:cNvSpPr>
          <p:nvPr>
            <p:ph type="title"/>
          </p:nvPr>
        </p:nvSpPr>
        <p:spPr>
          <a:xfrm>
            <a:off x="285720" y="214290"/>
            <a:ext cx="8572560" cy="785794"/>
          </a:xfrm>
        </p:spPr>
        <p:txBody>
          <a:bodyPr>
            <a:normAutofit/>
          </a:bodyPr>
          <a:lstStyle/>
          <a:p>
            <a:pPr algn="ctr"/>
            <a:r>
              <a:rPr lang="es-ES_tradnl" sz="3600" dirty="0"/>
              <a:t>Gráfico: diagrama</a:t>
            </a:r>
            <a:endParaRPr lang="es-CR" sz="3600" dirty="0"/>
          </a:p>
        </p:txBody>
      </p:sp>
      <p:pic>
        <p:nvPicPr>
          <p:cNvPr id="5" name="Picture 2"/>
          <p:cNvPicPr>
            <a:picLocks noChangeAspect="1" noChangeArrowheads="1"/>
          </p:cNvPicPr>
          <p:nvPr/>
        </p:nvPicPr>
        <p:blipFill>
          <a:blip r:embed="rId2" cstate="print"/>
          <a:srcRect/>
          <a:stretch>
            <a:fillRect/>
          </a:stretch>
        </p:blipFill>
        <p:spPr bwMode="auto">
          <a:xfrm>
            <a:off x="357158" y="2643182"/>
            <a:ext cx="4857784" cy="4000508"/>
          </a:xfrm>
          <a:prstGeom prst="rect">
            <a:avLst/>
          </a:prstGeom>
          <a:noFill/>
          <a:ln w="9525">
            <a:noFill/>
            <a:miter lim="800000"/>
            <a:headEnd/>
            <a:tailEnd/>
          </a:ln>
        </p:spPr>
      </p:pic>
      <p:cxnSp>
        <p:nvCxnSpPr>
          <p:cNvPr id="7" name="6 Conector recto"/>
          <p:cNvCxnSpPr/>
          <p:nvPr/>
        </p:nvCxnSpPr>
        <p:spPr>
          <a:xfrm>
            <a:off x="857224" y="4000504"/>
            <a:ext cx="4143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857224" y="5786454"/>
            <a:ext cx="4143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rot="5400000">
            <a:off x="-35751" y="4893479"/>
            <a:ext cx="1785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rot="5400000">
            <a:off x="4107653" y="4893479"/>
            <a:ext cx="1785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p:nvPr/>
        </p:nvCxnSpPr>
        <p:spPr>
          <a:xfrm>
            <a:off x="5072066" y="4929198"/>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21 Elipse"/>
          <p:cNvSpPr/>
          <p:nvPr/>
        </p:nvSpPr>
        <p:spPr>
          <a:xfrm>
            <a:off x="6215074" y="4071942"/>
            <a:ext cx="2571768" cy="15716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Diagrama</a:t>
            </a:r>
            <a:endParaRPr lang="es-CR" sz="3600" dirty="0"/>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1" nodeType="clickEffect">
                                  <p:stCondLst>
                                    <p:cond delay="0"/>
                                  </p:stCondLst>
                                  <p:childTnLst>
                                    <p:set>
                                      <p:cBhvr>
                                        <p:cTn id="11" dur="1" fill="hold">
                                          <p:stCondLst>
                                            <p:cond delay="0"/>
                                          </p:stCondLst>
                                        </p:cTn>
                                        <p:tgtEl>
                                          <p:spTgt spid="22"/>
                                        </p:tgtEl>
                                        <p:attrNameLst>
                                          <p:attrName>style.visibility</p:attrName>
                                        </p:attrNameLst>
                                      </p:cBhvr>
                                      <p:to>
                                        <p:strVal val="visible"/>
                                      </p:to>
                                    </p:set>
                                    <p:anim to="" calcmode="lin" valueType="num">
                                      <p:cBhvr>
                                        <p:cTn id="12" dur="1" fill="hold"/>
                                        <p:tgtEl>
                                          <p:spTgt spid="22"/>
                                        </p:tgtEl>
                                        <p:attrNameLst>
                                          <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to="" calcmode="lin" valueType="num">
                                      <p:cBhvr>
                                        <p:cTn id="15" dur="1" fill="hold"/>
                                        <p:tgtEl>
                                          <p:spTgt spid="21"/>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to="" calcmode="lin" valueType="num">
                                      <p:cBhvr>
                                        <p:cTn id="18" dur="1" fill="hold"/>
                                        <p:tgtEl>
                                          <p:spTgt spid="16"/>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1" fill="hold"/>
                                        <p:tgtEl>
                                          <p:spTgt spid="7"/>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to="" calcmode="lin" valueType="num">
                                      <p:cBhvr>
                                        <p:cTn id="24" dur="1" fill="hold"/>
                                        <p:tgtEl>
                                          <p:spTgt spid="9"/>
                                        </p:tgtEl>
                                        <p:attrNameLst>
                                          <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to="" calcmode="lin" valueType="num">
                                      <p:cBhvr>
                                        <p:cTn id="27" dur="1" fill="hold"/>
                                        <p:tgtEl>
                                          <p:spTgt spid="1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116632"/>
            <a:ext cx="7772400" cy="751714"/>
          </a:xfrm>
        </p:spPr>
        <p:txBody>
          <a:bodyPr>
            <a:normAutofit/>
          </a:bodyPr>
          <a:lstStyle/>
          <a:p>
            <a:pPr algn="ctr"/>
            <a:r>
              <a:rPr lang="es-ES_tradnl" sz="3600" dirty="0"/>
              <a:t>Tipos de gráficos</a:t>
            </a:r>
            <a:endParaRPr lang="es-CR" sz="3600" dirty="0"/>
          </a:p>
        </p:txBody>
      </p:sp>
      <p:sp>
        <p:nvSpPr>
          <p:cNvPr id="3" name="2 Marcador de contenido"/>
          <p:cNvSpPr>
            <a:spLocks noGrp="1"/>
          </p:cNvSpPr>
          <p:nvPr>
            <p:ph sz="quarter" idx="1"/>
          </p:nvPr>
        </p:nvSpPr>
        <p:spPr>
          <a:xfrm>
            <a:off x="285720" y="1000108"/>
            <a:ext cx="8286808" cy="5715040"/>
          </a:xfrm>
        </p:spPr>
        <p:txBody>
          <a:bodyPr>
            <a:normAutofit/>
          </a:bodyPr>
          <a:lstStyle/>
          <a:p>
            <a:r>
              <a:rPr lang="es-ES_tradnl" dirty="0"/>
              <a:t>Contrariamente a los cuadros, existen muchos tipos de gráficos, y estos dependen del tipo de datos que se posea.</a:t>
            </a:r>
          </a:p>
          <a:p>
            <a:endParaRPr lang="es-ES_tradnl" dirty="0"/>
          </a:p>
          <a:p>
            <a:r>
              <a:rPr lang="es-ES_tradnl" dirty="0"/>
              <a:t>Los gráficos suelen clasificarse en:</a:t>
            </a:r>
          </a:p>
          <a:p>
            <a:pPr>
              <a:buNone/>
            </a:pPr>
            <a:endParaRPr lang="es-ES_tradnl" dirty="0"/>
          </a:p>
          <a:p>
            <a:pPr>
              <a:buNone/>
            </a:pPr>
            <a:r>
              <a:rPr lang="es-ES_tradnl" dirty="0"/>
              <a:t>-Barras horizontales                      -Polígono</a:t>
            </a:r>
          </a:p>
          <a:p>
            <a:pPr>
              <a:buNone/>
            </a:pPr>
            <a:r>
              <a:rPr lang="es-ES_tradnl" dirty="0"/>
              <a:t>-Barras verticales                          -Bastones</a:t>
            </a:r>
          </a:p>
          <a:p>
            <a:pPr>
              <a:buNone/>
            </a:pPr>
            <a:r>
              <a:rPr lang="es-ES_tradnl" dirty="0"/>
              <a:t>-Series cronológicas                      -Gráfico de dispersión </a:t>
            </a:r>
          </a:p>
          <a:p>
            <a:pPr>
              <a:buNone/>
            </a:pPr>
            <a:r>
              <a:rPr lang="es-ES_tradnl" dirty="0"/>
              <a:t>-Gráfico circular (pastel)               -Barras de doble dirección</a:t>
            </a:r>
          </a:p>
          <a:p>
            <a:pPr>
              <a:buNone/>
            </a:pPr>
            <a:r>
              <a:rPr lang="es-ES_tradnl" dirty="0"/>
              <a:t>-Barra 100%                                   -Gráfico de tela de araña.</a:t>
            </a:r>
          </a:p>
          <a:p>
            <a:pPr>
              <a:buNone/>
            </a:pPr>
            <a:r>
              <a:rPr lang="es-ES_tradnl" dirty="0"/>
              <a:t>-Gráficos lineales aritméticos</a:t>
            </a:r>
          </a:p>
          <a:p>
            <a:pPr>
              <a:buNone/>
            </a:pPr>
            <a:r>
              <a:rPr lang="es-ES_tradnl" dirty="0"/>
              <a:t>-Histograma</a:t>
            </a:r>
          </a:p>
          <a:p>
            <a:pPr>
              <a:buNone/>
            </a:pPr>
            <a:endParaRPr lang="es-ES_tradnl" dirty="0"/>
          </a:p>
        </p:txBody>
      </p:sp>
      <p:cxnSp>
        <p:nvCxnSpPr>
          <p:cNvPr id="5" name="4 Conector recto"/>
          <p:cNvCxnSpPr/>
          <p:nvPr/>
        </p:nvCxnSpPr>
        <p:spPr>
          <a:xfrm>
            <a:off x="214282" y="3286124"/>
            <a:ext cx="7429552" cy="0"/>
          </a:xfrm>
          <a:prstGeom prst="line">
            <a:avLst/>
          </a:prstGeom>
        </p:spPr>
        <p:style>
          <a:lnRef idx="3">
            <a:schemeClr val="dk1"/>
          </a:lnRef>
          <a:fillRef idx="0">
            <a:schemeClr val="dk1"/>
          </a:fillRef>
          <a:effectRef idx="2">
            <a:schemeClr val="dk1"/>
          </a:effectRef>
          <a:fontRef idx="minor">
            <a:schemeClr val="tx1"/>
          </a:fontRef>
        </p:style>
      </p:cxnSp>
      <p:cxnSp>
        <p:nvCxnSpPr>
          <p:cNvPr id="7" name="6 Conector recto"/>
          <p:cNvCxnSpPr/>
          <p:nvPr/>
        </p:nvCxnSpPr>
        <p:spPr>
          <a:xfrm>
            <a:off x="214282" y="6572272"/>
            <a:ext cx="7500990" cy="0"/>
          </a:xfrm>
          <a:prstGeom prst="line">
            <a:avLst/>
          </a:prstGeom>
        </p:spPr>
        <p:style>
          <a:lnRef idx="3">
            <a:schemeClr val="dk1"/>
          </a:lnRef>
          <a:fillRef idx="0">
            <a:schemeClr val="dk1"/>
          </a:fillRef>
          <a:effectRef idx="2">
            <a:schemeClr val="dk1"/>
          </a:effectRef>
          <a:fontRef idx="minor">
            <a:schemeClr val="tx1"/>
          </a:fontRef>
        </p:style>
      </p:cxnSp>
      <p:cxnSp>
        <p:nvCxnSpPr>
          <p:cNvPr id="9" name="8 Conector recto"/>
          <p:cNvCxnSpPr/>
          <p:nvPr/>
        </p:nvCxnSpPr>
        <p:spPr>
          <a:xfrm rot="5400000" flipH="1" flipV="1">
            <a:off x="-1428792" y="4929198"/>
            <a:ext cx="3286148" cy="0"/>
          </a:xfrm>
          <a:prstGeom prst="line">
            <a:avLst/>
          </a:prstGeom>
        </p:spPr>
        <p:style>
          <a:lnRef idx="3">
            <a:schemeClr val="dk1"/>
          </a:lnRef>
          <a:fillRef idx="0">
            <a:schemeClr val="dk1"/>
          </a:fillRef>
          <a:effectRef idx="2">
            <a:schemeClr val="dk1"/>
          </a:effectRef>
          <a:fontRef idx="minor">
            <a:schemeClr val="tx1"/>
          </a:fontRef>
        </p:style>
      </p:cxnSp>
      <p:cxnSp>
        <p:nvCxnSpPr>
          <p:cNvPr id="12" name="11 Conector recto"/>
          <p:cNvCxnSpPr/>
          <p:nvPr/>
        </p:nvCxnSpPr>
        <p:spPr>
          <a:xfrm rot="16200000" flipH="1">
            <a:off x="6036479" y="4893479"/>
            <a:ext cx="3286148" cy="7143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pull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10" y="214290"/>
            <a:ext cx="7772400" cy="725470"/>
          </a:xfrm>
        </p:spPr>
        <p:txBody>
          <a:bodyPr>
            <a:noAutofit/>
          </a:bodyPr>
          <a:lstStyle/>
          <a:p>
            <a:pPr algn="ctr"/>
            <a:r>
              <a:rPr lang="es-ES_tradnl" sz="3600" dirty="0"/>
              <a:t>Gráfico: barras horizontales</a:t>
            </a:r>
            <a:endParaRPr lang="es-CR" sz="3600" dirty="0"/>
          </a:p>
        </p:txBody>
      </p:sp>
      <p:sp>
        <p:nvSpPr>
          <p:cNvPr id="3" name="2 Marcador de contenido"/>
          <p:cNvSpPr>
            <a:spLocks noGrp="1"/>
          </p:cNvSpPr>
          <p:nvPr>
            <p:ph sz="quarter" idx="1"/>
          </p:nvPr>
        </p:nvSpPr>
        <p:spPr>
          <a:xfrm>
            <a:off x="642910" y="1214422"/>
            <a:ext cx="7700962" cy="4429124"/>
          </a:xfrm>
        </p:spPr>
        <p:txBody>
          <a:bodyPr/>
          <a:lstStyle/>
          <a:p>
            <a:r>
              <a:rPr lang="es-ES_tradnl" dirty="0"/>
              <a:t>Cuando se posee un dato “categórico” o cualitativo, y se quiere representar algo dentro de esas categorías, se utiliza el gráfico de barras horizontales.</a:t>
            </a:r>
          </a:p>
          <a:p>
            <a:r>
              <a:rPr lang="es-ES_tradnl" dirty="0"/>
              <a:t>Se puede construir de varias formas, pero predomina la presencia de datos categóricos.</a:t>
            </a:r>
            <a:endParaRPr lang="es-CR" dirty="0"/>
          </a:p>
        </p:txBody>
      </p:sp>
      <p:pic>
        <p:nvPicPr>
          <p:cNvPr id="2050" name="Picture 2"/>
          <p:cNvPicPr>
            <a:picLocks noChangeAspect="1" noChangeArrowheads="1"/>
          </p:cNvPicPr>
          <p:nvPr/>
        </p:nvPicPr>
        <p:blipFill>
          <a:blip r:embed="rId2" cstate="print"/>
          <a:srcRect/>
          <a:stretch>
            <a:fillRect/>
          </a:stretch>
        </p:blipFill>
        <p:spPr bwMode="auto">
          <a:xfrm>
            <a:off x="71406" y="4214818"/>
            <a:ext cx="2729728" cy="247173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6000760" y="4143404"/>
            <a:ext cx="2899544" cy="2643182"/>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928926" y="3571876"/>
            <a:ext cx="2848424" cy="2571768"/>
          </a:xfrm>
          <a:prstGeom prst="rect">
            <a:avLst/>
          </a:prstGeom>
          <a:noFill/>
          <a:ln w="9525">
            <a:noFill/>
            <a:miter lim="800000"/>
            <a:headEnd/>
            <a:tailEnd/>
          </a:ln>
        </p:spPr>
      </p:pic>
    </p:spTree>
  </p:cSld>
  <p:clrMapOvr>
    <a:masterClrMapping/>
  </p:clrMapOvr>
  <p:transition>
    <p:wheel spokes="8"/>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142852"/>
            <a:ext cx="7772400" cy="928694"/>
          </a:xfrm>
        </p:spPr>
        <p:txBody>
          <a:bodyPr>
            <a:normAutofit/>
          </a:bodyPr>
          <a:lstStyle/>
          <a:p>
            <a:pPr algn="ctr"/>
            <a:r>
              <a:rPr lang="es-ES_tradnl" sz="3600" dirty="0"/>
              <a:t>Gráfico: barras verticales</a:t>
            </a:r>
            <a:endParaRPr lang="es-CR" sz="3600" dirty="0"/>
          </a:p>
        </p:txBody>
      </p:sp>
      <p:sp>
        <p:nvSpPr>
          <p:cNvPr id="3" name="2 Marcador de contenido"/>
          <p:cNvSpPr>
            <a:spLocks noGrp="1"/>
          </p:cNvSpPr>
          <p:nvPr>
            <p:ph sz="quarter" idx="1"/>
          </p:nvPr>
        </p:nvSpPr>
        <p:spPr>
          <a:xfrm>
            <a:off x="500034" y="1285860"/>
            <a:ext cx="8286808" cy="4572000"/>
          </a:xfrm>
        </p:spPr>
        <p:txBody>
          <a:bodyPr/>
          <a:lstStyle/>
          <a:p>
            <a:r>
              <a:rPr lang="es-ES_tradnl" dirty="0"/>
              <a:t>En la presencia de dos variables métricas, y una de ellas posee el “tiempo” como referencia, se utilizan las barras verticales.</a:t>
            </a:r>
          </a:p>
          <a:p>
            <a:r>
              <a:rPr lang="es-ES_tradnl" dirty="0"/>
              <a:t> Esta “serie cronológica” puede poseer una diferenciación categórica dentro o fuera de las barras.</a:t>
            </a:r>
            <a:endParaRPr lang="es-CR" dirty="0"/>
          </a:p>
        </p:txBody>
      </p:sp>
      <p:pic>
        <p:nvPicPr>
          <p:cNvPr id="4099" name="Picture 3"/>
          <p:cNvPicPr>
            <a:picLocks noChangeAspect="1" noChangeArrowheads="1"/>
          </p:cNvPicPr>
          <p:nvPr/>
        </p:nvPicPr>
        <p:blipFill>
          <a:blip r:embed="rId2" cstate="print"/>
          <a:srcRect/>
          <a:stretch>
            <a:fillRect/>
          </a:stretch>
        </p:blipFill>
        <p:spPr bwMode="auto">
          <a:xfrm>
            <a:off x="285720" y="3071810"/>
            <a:ext cx="3929090" cy="3604784"/>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5143504" y="3286124"/>
            <a:ext cx="3714776" cy="3386335"/>
          </a:xfrm>
          <a:prstGeom prst="rect">
            <a:avLst/>
          </a:prstGeom>
          <a:noFill/>
          <a:ln w="9525">
            <a:noFill/>
            <a:miter lim="800000"/>
            <a:headEnd/>
            <a:tailEnd/>
          </a:ln>
        </p:spPr>
      </p:pic>
    </p:spTree>
  </p:cSld>
  <p:clrMapOvr>
    <a:masterClrMapping/>
  </p:clrMapOvr>
  <p:transition>
    <p:pull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214290"/>
            <a:ext cx="8143932" cy="857248"/>
          </a:xfrm>
        </p:spPr>
        <p:txBody>
          <a:bodyPr>
            <a:normAutofit/>
          </a:bodyPr>
          <a:lstStyle/>
          <a:p>
            <a:pPr algn="ctr"/>
            <a:r>
              <a:rPr lang="es-ES_tradnl" sz="3600" dirty="0"/>
              <a:t>Gráfico: Lineales Aritméticos (GLA)</a:t>
            </a:r>
            <a:endParaRPr lang="es-CR" sz="3600" dirty="0"/>
          </a:p>
        </p:txBody>
      </p:sp>
      <p:sp>
        <p:nvSpPr>
          <p:cNvPr id="3" name="2 Marcador de contenido"/>
          <p:cNvSpPr>
            <a:spLocks noGrp="1"/>
          </p:cNvSpPr>
          <p:nvPr>
            <p:ph sz="quarter" idx="1"/>
          </p:nvPr>
        </p:nvSpPr>
        <p:spPr>
          <a:xfrm>
            <a:off x="428596" y="1214422"/>
            <a:ext cx="8358246" cy="4572000"/>
          </a:xfrm>
        </p:spPr>
        <p:txBody>
          <a:bodyPr/>
          <a:lstStyle/>
          <a:p>
            <a:r>
              <a:rPr lang="es-ES_tradnl" dirty="0"/>
              <a:t>En la presencia de dos variables métricas, y una de ellas posee el “tiempo” como referencia, se utilizan también los GLA.</a:t>
            </a:r>
          </a:p>
          <a:p>
            <a:r>
              <a:rPr lang="es-ES_tradnl" dirty="0"/>
              <a:t>El objetivo de este tipo de gráfico es mostrar cierta tendencia en el tiempo, mediante una relación lineal u otra.</a:t>
            </a:r>
          </a:p>
          <a:p>
            <a:endParaRPr lang="es-CR" dirty="0"/>
          </a:p>
        </p:txBody>
      </p:sp>
      <p:pic>
        <p:nvPicPr>
          <p:cNvPr id="3074" name="Picture 2"/>
          <p:cNvPicPr>
            <a:picLocks noChangeAspect="1" noChangeArrowheads="1"/>
          </p:cNvPicPr>
          <p:nvPr/>
        </p:nvPicPr>
        <p:blipFill>
          <a:blip r:embed="rId2" cstate="print"/>
          <a:srcRect/>
          <a:stretch>
            <a:fillRect/>
          </a:stretch>
        </p:blipFill>
        <p:spPr bwMode="auto">
          <a:xfrm>
            <a:off x="214282" y="3429000"/>
            <a:ext cx="4357717" cy="3071834"/>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000628" y="3429000"/>
            <a:ext cx="3929090" cy="3038478"/>
          </a:xfrm>
          <a:prstGeom prst="rect">
            <a:avLst/>
          </a:prstGeom>
          <a:noFill/>
          <a:ln w="9525">
            <a:noFill/>
            <a:miter lim="800000"/>
            <a:headEnd/>
            <a:tailEnd/>
          </a:ln>
        </p:spPr>
      </p:pic>
    </p:spTree>
  </p:cSld>
  <p:clrMapOvr>
    <a:masterClrMapping/>
  </p:clrMapOvr>
  <p:transition>
    <p:strips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71472" y="1214422"/>
            <a:ext cx="7772400" cy="4572000"/>
          </a:xfrm>
        </p:spPr>
        <p:txBody>
          <a:bodyPr/>
          <a:lstStyle/>
          <a:p>
            <a:r>
              <a:rPr lang="es-ES_tradnl" dirty="0"/>
              <a:t>Cuando se tiene una variable categórica, y esta se mide en porcentaje de algo, se puede utilizar el gráfico circular.</a:t>
            </a:r>
          </a:p>
          <a:p>
            <a:r>
              <a:rPr lang="es-ES_tradnl" dirty="0"/>
              <a:t>Lo que más importa en este gráfico es ver la repartición en términos del porcentaje.</a:t>
            </a:r>
            <a:endParaRPr lang="es-CR" dirty="0"/>
          </a:p>
        </p:txBody>
      </p:sp>
      <p:pic>
        <p:nvPicPr>
          <p:cNvPr id="5122" name="Picture 2"/>
          <p:cNvPicPr>
            <a:picLocks noChangeAspect="1" noChangeArrowheads="1"/>
          </p:cNvPicPr>
          <p:nvPr/>
        </p:nvPicPr>
        <p:blipFill>
          <a:blip r:embed="rId2" cstate="print"/>
          <a:srcRect/>
          <a:stretch>
            <a:fillRect/>
          </a:stretch>
        </p:blipFill>
        <p:spPr bwMode="auto">
          <a:xfrm>
            <a:off x="285721" y="3500438"/>
            <a:ext cx="4071966" cy="300421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643437" y="3571876"/>
            <a:ext cx="4000529" cy="2928958"/>
          </a:xfrm>
          <a:prstGeom prst="rect">
            <a:avLst/>
          </a:prstGeom>
          <a:noFill/>
          <a:ln w="9525">
            <a:noFill/>
            <a:miter lim="800000"/>
            <a:headEnd/>
            <a:tailEnd/>
          </a:ln>
        </p:spPr>
      </p:pic>
      <p:sp>
        <p:nvSpPr>
          <p:cNvPr id="6" name="1 Título"/>
          <p:cNvSpPr>
            <a:spLocks noGrp="1"/>
          </p:cNvSpPr>
          <p:nvPr>
            <p:ph type="title"/>
          </p:nvPr>
        </p:nvSpPr>
        <p:spPr>
          <a:xfrm>
            <a:off x="500034" y="142852"/>
            <a:ext cx="8286808" cy="928694"/>
          </a:xfrm>
        </p:spPr>
        <p:txBody>
          <a:bodyPr>
            <a:normAutofit/>
          </a:bodyPr>
          <a:lstStyle/>
          <a:p>
            <a:pPr algn="ctr"/>
            <a:r>
              <a:rPr lang="es-ES_tradnl" sz="3600" dirty="0"/>
              <a:t>Gráfico: circular (pastel)</a:t>
            </a:r>
            <a:endParaRPr lang="es-CR" sz="3600" dirty="0"/>
          </a:p>
        </p:txBody>
      </p:sp>
    </p:spTree>
  </p:cSld>
  <p:clrMapOvr>
    <a:masterClrMapping/>
  </p:clrMapOvr>
  <p:transition>
    <p:wheel spokes="3"/>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93247562-BE92-4EA0-A52B-BD39A3AB2B12}"/>
              </a:ext>
            </a:extLst>
          </p:cNvPr>
          <p:cNvSpPr txBox="1">
            <a:spLocks/>
          </p:cNvSpPr>
          <p:nvPr/>
        </p:nvSpPr>
        <p:spPr>
          <a:xfrm>
            <a:off x="500034" y="142852"/>
            <a:ext cx="8286808" cy="92869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ES_tradnl" sz="3600" dirty="0"/>
              <a:t>Gráfico: circular (anillo)</a:t>
            </a:r>
            <a:endParaRPr lang="es-CR" sz="3600" dirty="0"/>
          </a:p>
        </p:txBody>
      </p:sp>
      <p:sp>
        <p:nvSpPr>
          <p:cNvPr id="5" name="2 Marcador de contenido">
            <a:extLst>
              <a:ext uri="{FF2B5EF4-FFF2-40B4-BE49-F238E27FC236}">
                <a16:creationId xmlns:a16="http://schemas.microsoft.com/office/drawing/2014/main" id="{884F6959-6806-4C26-AA2C-212079C181F2}"/>
              </a:ext>
            </a:extLst>
          </p:cNvPr>
          <p:cNvSpPr>
            <a:spLocks noGrp="1"/>
          </p:cNvSpPr>
          <p:nvPr>
            <p:ph sz="quarter" idx="1"/>
          </p:nvPr>
        </p:nvSpPr>
        <p:spPr>
          <a:xfrm>
            <a:off x="251520" y="1214422"/>
            <a:ext cx="8535322" cy="4572000"/>
          </a:xfrm>
        </p:spPr>
        <p:txBody>
          <a:bodyPr/>
          <a:lstStyle/>
          <a:p>
            <a:r>
              <a:rPr lang="es-ES_tradnl" dirty="0"/>
              <a:t>Cuando se tiene una variable categórica, y esta se mide también en porcentaje de algo, se puede utilizar también un gráfico de anillo.</a:t>
            </a:r>
            <a:endParaRPr lang="es-CR" dirty="0"/>
          </a:p>
        </p:txBody>
      </p:sp>
      <p:pic>
        <p:nvPicPr>
          <p:cNvPr id="1028" name="Picture 4" descr="Resultado de imagen para donut plot">
            <a:extLst>
              <a:ext uri="{FF2B5EF4-FFF2-40B4-BE49-F238E27FC236}">
                <a16:creationId xmlns:a16="http://schemas.microsoft.com/office/drawing/2014/main" id="{4840E74E-B329-4528-8AA5-33BDB590149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206" t="8511" r="8676" b="10378"/>
          <a:stretch/>
        </p:blipFill>
        <p:spPr bwMode="auto">
          <a:xfrm>
            <a:off x="357158" y="2409815"/>
            <a:ext cx="2932464" cy="2495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6C6B08DF-5566-4492-BB6A-6A5A4CA64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563" y="3189550"/>
            <a:ext cx="5501339" cy="343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2373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3174" y="171399"/>
            <a:ext cx="7772400" cy="953345"/>
          </a:xfrm>
        </p:spPr>
        <p:txBody>
          <a:bodyPr>
            <a:normAutofit/>
          </a:bodyPr>
          <a:lstStyle/>
          <a:p>
            <a:pPr algn="ctr"/>
            <a:r>
              <a:rPr lang="es-CR" sz="3600" dirty="0"/>
              <a:t>Índice</a:t>
            </a:r>
          </a:p>
        </p:txBody>
      </p:sp>
      <p:sp>
        <p:nvSpPr>
          <p:cNvPr id="4" name="3 Elipse"/>
          <p:cNvSpPr/>
          <p:nvPr/>
        </p:nvSpPr>
        <p:spPr>
          <a:xfrm>
            <a:off x="179512"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1</a:t>
            </a:r>
          </a:p>
        </p:txBody>
      </p:sp>
      <p:sp>
        <p:nvSpPr>
          <p:cNvPr id="5" name="4 Elipse"/>
          <p:cNvSpPr/>
          <p:nvPr/>
        </p:nvSpPr>
        <p:spPr>
          <a:xfrm>
            <a:off x="179512" y="3212976"/>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2</a:t>
            </a:r>
            <a:endParaRPr lang="es-CR" dirty="0"/>
          </a:p>
        </p:txBody>
      </p:sp>
      <p:sp>
        <p:nvSpPr>
          <p:cNvPr id="6" name="5 Elipse"/>
          <p:cNvSpPr/>
          <p:nvPr/>
        </p:nvSpPr>
        <p:spPr>
          <a:xfrm>
            <a:off x="179512" y="4941168"/>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3</a:t>
            </a:r>
            <a:endParaRPr lang="es-CR" dirty="0"/>
          </a:p>
        </p:txBody>
      </p:sp>
      <p:sp>
        <p:nvSpPr>
          <p:cNvPr id="7" name="6 Rectángulo redondeado"/>
          <p:cNvSpPr/>
          <p:nvPr/>
        </p:nvSpPr>
        <p:spPr>
          <a:xfrm>
            <a:off x="1979712" y="1503420"/>
            <a:ext cx="23042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Presentación de la información</a:t>
            </a:r>
          </a:p>
        </p:txBody>
      </p:sp>
      <p:sp>
        <p:nvSpPr>
          <p:cNvPr id="8" name="7 Elipse"/>
          <p:cNvSpPr/>
          <p:nvPr/>
        </p:nvSpPr>
        <p:spPr>
          <a:xfrm>
            <a:off x="4788024"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4</a:t>
            </a:r>
            <a:endParaRPr lang="es-CR" dirty="0"/>
          </a:p>
        </p:txBody>
      </p:sp>
      <p:sp>
        <p:nvSpPr>
          <p:cNvPr id="9" name="8 Rectángulo redondeado"/>
          <p:cNvSpPr/>
          <p:nvPr/>
        </p:nvSpPr>
        <p:spPr>
          <a:xfrm>
            <a:off x="6588224" y="1503420"/>
            <a:ext cx="2335447"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Otros</a:t>
            </a:r>
          </a:p>
        </p:txBody>
      </p:sp>
      <p:sp>
        <p:nvSpPr>
          <p:cNvPr id="10" name="9 Rectángulo redondeado"/>
          <p:cNvSpPr/>
          <p:nvPr/>
        </p:nvSpPr>
        <p:spPr>
          <a:xfrm>
            <a:off x="2132112" y="3212976"/>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Cuadros</a:t>
            </a:r>
          </a:p>
        </p:txBody>
      </p:sp>
      <p:sp>
        <p:nvSpPr>
          <p:cNvPr id="11" name="10 Rectángulo redondeado"/>
          <p:cNvSpPr/>
          <p:nvPr/>
        </p:nvSpPr>
        <p:spPr>
          <a:xfrm>
            <a:off x="2132112" y="4941168"/>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Gráficos</a:t>
            </a:r>
          </a:p>
        </p:txBody>
      </p:sp>
    </p:spTree>
    <p:extLst>
      <p:ext uri="{BB962C8B-B14F-4D97-AF65-F5344CB8AC3E}">
        <p14:creationId xmlns:p14="http://schemas.microsoft.com/office/powerpoint/2010/main" val="1401856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71472" y="1285860"/>
            <a:ext cx="7772400" cy="4572000"/>
          </a:xfrm>
        </p:spPr>
        <p:txBody>
          <a:bodyPr/>
          <a:lstStyle/>
          <a:p>
            <a:r>
              <a:rPr lang="es-ES_tradnl" dirty="0"/>
              <a:t>La barra 100% se aplica en las mismas circunstancias que el gráfico circular.</a:t>
            </a:r>
          </a:p>
          <a:p>
            <a:r>
              <a:rPr lang="es-ES_tradnl" dirty="0"/>
              <a:t>Este este una variable de tiempo se puede sobre poner para ver los cambios temporales.</a:t>
            </a:r>
            <a:endParaRPr lang="es-CR" dirty="0"/>
          </a:p>
        </p:txBody>
      </p:sp>
      <p:pic>
        <p:nvPicPr>
          <p:cNvPr id="6147" name="Picture 3"/>
          <p:cNvPicPr>
            <a:picLocks noChangeAspect="1" noChangeArrowheads="1"/>
          </p:cNvPicPr>
          <p:nvPr/>
        </p:nvPicPr>
        <p:blipFill>
          <a:blip r:embed="rId2" cstate="print"/>
          <a:srcRect/>
          <a:stretch>
            <a:fillRect/>
          </a:stretch>
        </p:blipFill>
        <p:spPr bwMode="auto">
          <a:xfrm>
            <a:off x="428596" y="3071810"/>
            <a:ext cx="4143404" cy="3504136"/>
          </a:xfrm>
          <a:prstGeom prst="rect">
            <a:avLst/>
          </a:prstGeom>
          <a:noFill/>
          <a:ln w="9525">
            <a:noFill/>
            <a:miter lim="800000"/>
            <a:headEnd/>
            <a:tailEnd/>
          </a:ln>
        </p:spPr>
      </p:pic>
      <p:pic>
        <p:nvPicPr>
          <p:cNvPr id="6149" name="Picture 5"/>
          <p:cNvPicPr>
            <a:picLocks noChangeAspect="1" noChangeArrowheads="1"/>
          </p:cNvPicPr>
          <p:nvPr/>
        </p:nvPicPr>
        <p:blipFill>
          <a:blip r:embed="rId3" cstate="print"/>
          <a:srcRect/>
          <a:stretch>
            <a:fillRect/>
          </a:stretch>
        </p:blipFill>
        <p:spPr bwMode="auto">
          <a:xfrm>
            <a:off x="5000628" y="3071810"/>
            <a:ext cx="3803532" cy="3500462"/>
          </a:xfrm>
          <a:prstGeom prst="rect">
            <a:avLst/>
          </a:prstGeom>
          <a:noFill/>
          <a:ln w="9525">
            <a:noFill/>
            <a:miter lim="800000"/>
            <a:headEnd/>
            <a:tailEnd/>
          </a:ln>
        </p:spPr>
      </p:pic>
      <p:sp>
        <p:nvSpPr>
          <p:cNvPr id="6" name="1 Título"/>
          <p:cNvSpPr>
            <a:spLocks noGrp="1"/>
          </p:cNvSpPr>
          <p:nvPr>
            <p:ph type="title"/>
          </p:nvPr>
        </p:nvSpPr>
        <p:spPr>
          <a:xfrm>
            <a:off x="428596" y="214290"/>
            <a:ext cx="7772400" cy="857248"/>
          </a:xfrm>
        </p:spPr>
        <p:txBody>
          <a:bodyPr>
            <a:normAutofit/>
          </a:bodyPr>
          <a:lstStyle/>
          <a:p>
            <a:pPr algn="ctr"/>
            <a:r>
              <a:rPr lang="es-ES_tradnl" sz="3600" dirty="0"/>
              <a:t>Gráfico: barra 100%</a:t>
            </a:r>
            <a:endParaRPr lang="es-CR" sz="3600" dirty="0"/>
          </a:p>
        </p:txBody>
      </p:sp>
    </p:spTree>
  </p:cSld>
  <p:clrMapOvr>
    <a:masterClrMapping/>
  </p:clrMapOvr>
  <p:transition>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00034" y="1285860"/>
            <a:ext cx="7700962" cy="4572000"/>
          </a:xfrm>
        </p:spPr>
        <p:txBody>
          <a:bodyPr/>
          <a:lstStyle/>
          <a:p>
            <a:r>
              <a:rPr lang="es-ES_tradnl" dirty="0"/>
              <a:t>Cuando se tienen dos variables métricas, se puede utilizar el histograma (que es un gráfico de barras “pegadas”).</a:t>
            </a:r>
          </a:p>
          <a:p>
            <a:r>
              <a:rPr lang="es-ES_tradnl" dirty="0"/>
              <a:t>Esto permite ver por intervalos, cómo es que se comporta cierta población.</a:t>
            </a:r>
            <a:endParaRPr lang="es-CR" dirty="0"/>
          </a:p>
        </p:txBody>
      </p:sp>
      <p:pic>
        <p:nvPicPr>
          <p:cNvPr id="4" name="Picture 6"/>
          <p:cNvPicPr>
            <a:picLocks noChangeAspect="1" noChangeArrowheads="1"/>
          </p:cNvPicPr>
          <p:nvPr/>
        </p:nvPicPr>
        <p:blipFill>
          <a:blip r:embed="rId2" cstate="print"/>
          <a:srcRect/>
          <a:stretch>
            <a:fillRect/>
          </a:stretch>
        </p:blipFill>
        <p:spPr bwMode="auto">
          <a:xfrm>
            <a:off x="214282" y="3500438"/>
            <a:ext cx="4114199" cy="2928958"/>
          </a:xfrm>
          <a:prstGeom prst="rect">
            <a:avLst/>
          </a:prstGeom>
          <a:noFill/>
          <a:ln w="9525">
            <a:noFill/>
            <a:miter lim="800000"/>
            <a:headEnd/>
            <a:tailEnd/>
          </a:ln>
        </p:spPr>
      </p:pic>
      <p:sp>
        <p:nvSpPr>
          <p:cNvPr id="5" name="1 Título"/>
          <p:cNvSpPr>
            <a:spLocks noGrp="1"/>
          </p:cNvSpPr>
          <p:nvPr>
            <p:ph type="title"/>
          </p:nvPr>
        </p:nvSpPr>
        <p:spPr>
          <a:xfrm>
            <a:off x="500063" y="116632"/>
            <a:ext cx="7772400" cy="928687"/>
          </a:xfrm>
        </p:spPr>
        <p:txBody>
          <a:bodyPr>
            <a:normAutofit/>
          </a:bodyPr>
          <a:lstStyle/>
          <a:p>
            <a:pPr algn="ctr"/>
            <a:r>
              <a:rPr lang="es-ES_tradnl" sz="3600" dirty="0"/>
              <a:t>Gráfico: histograma</a:t>
            </a:r>
            <a:endParaRPr lang="es-CR" sz="3600" dirty="0"/>
          </a:p>
        </p:txBody>
      </p:sp>
      <p:pic>
        <p:nvPicPr>
          <p:cNvPr id="6146" name="Picture 2" descr="http://www.estadistica.ucr.ac.cr/cdmmora/pages/cuadrosygraficos/grafico23.png"/>
          <p:cNvPicPr>
            <a:picLocks noChangeAspect="1" noChangeArrowheads="1"/>
          </p:cNvPicPr>
          <p:nvPr/>
        </p:nvPicPr>
        <p:blipFill>
          <a:blip r:embed="rId3" cstate="print"/>
          <a:srcRect/>
          <a:stretch>
            <a:fillRect/>
          </a:stretch>
        </p:blipFill>
        <p:spPr bwMode="auto">
          <a:xfrm>
            <a:off x="4572000" y="3500438"/>
            <a:ext cx="4432229" cy="2928958"/>
          </a:xfrm>
          <a:prstGeom prst="rect">
            <a:avLst/>
          </a:prstGeom>
          <a:noFill/>
        </p:spPr>
      </p:pic>
    </p:spTree>
  </p:cSld>
  <p:clrMapOvr>
    <a:masterClrMapping/>
  </p:clrMapOvr>
  <p:transition>
    <p:pull dir="l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00034" y="1357298"/>
            <a:ext cx="7772400" cy="4572000"/>
          </a:xfrm>
        </p:spPr>
        <p:txBody>
          <a:bodyPr/>
          <a:lstStyle/>
          <a:p>
            <a:r>
              <a:rPr lang="es-ES_tradnl" dirty="0"/>
              <a:t>El polígono un histograma, en donde se toma el punto medio de la barra, y se trazan líneas.</a:t>
            </a:r>
          </a:p>
          <a:p>
            <a:r>
              <a:rPr lang="es-ES_tradnl" dirty="0"/>
              <a:t>El fin es corroborar “magnitudes” para ciertos intervalos</a:t>
            </a:r>
            <a:endParaRPr lang="es-CR" dirty="0"/>
          </a:p>
        </p:txBody>
      </p:sp>
      <p:pic>
        <p:nvPicPr>
          <p:cNvPr id="11266" name="Picture 2" descr="http://www.estadistica.ucr.ac.cr/cdmmora/pages/cuadrosygraficos/grafico25.png"/>
          <p:cNvPicPr>
            <a:picLocks noChangeAspect="1" noChangeArrowheads="1"/>
          </p:cNvPicPr>
          <p:nvPr/>
        </p:nvPicPr>
        <p:blipFill>
          <a:blip r:embed="rId2" cstate="print"/>
          <a:srcRect/>
          <a:stretch>
            <a:fillRect/>
          </a:stretch>
        </p:blipFill>
        <p:spPr bwMode="auto">
          <a:xfrm>
            <a:off x="357158" y="3286124"/>
            <a:ext cx="3857652" cy="3181350"/>
          </a:xfrm>
          <a:prstGeom prst="rect">
            <a:avLst/>
          </a:prstGeom>
          <a:noFill/>
        </p:spPr>
      </p:pic>
      <p:pic>
        <p:nvPicPr>
          <p:cNvPr id="11268" name="Picture 4" descr="http://www.estadistica.ucr.ac.cr/cdmmora/pages/cuadrosygraficos/grafico26.png"/>
          <p:cNvPicPr>
            <a:picLocks noChangeAspect="1" noChangeArrowheads="1"/>
          </p:cNvPicPr>
          <p:nvPr/>
        </p:nvPicPr>
        <p:blipFill>
          <a:blip r:embed="rId3" cstate="print"/>
          <a:srcRect/>
          <a:stretch>
            <a:fillRect/>
          </a:stretch>
        </p:blipFill>
        <p:spPr bwMode="auto">
          <a:xfrm>
            <a:off x="4857752" y="3286124"/>
            <a:ext cx="3929090" cy="3181350"/>
          </a:xfrm>
          <a:prstGeom prst="rect">
            <a:avLst/>
          </a:prstGeom>
          <a:noFill/>
        </p:spPr>
      </p:pic>
      <p:sp>
        <p:nvSpPr>
          <p:cNvPr id="6" name="1 Título"/>
          <p:cNvSpPr>
            <a:spLocks noGrp="1"/>
          </p:cNvSpPr>
          <p:nvPr>
            <p:ph type="title"/>
          </p:nvPr>
        </p:nvSpPr>
        <p:spPr>
          <a:xfrm>
            <a:off x="500063" y="214313"/>
            <a:ext cx="7772400" cy="928687"/>
          </a:xfrm>
        </p:spPr>
        <p:txBody>
          <a:bodyPr>
            <a:normAutofit/>
          </a:bodyPr>
          <a:lstStyle/>
          <a:p>
            <a:pPr algn="ctr"/>
            <a:r>
              <a:rPr lang="es-ES_tradnl" sz="3600" dirty="0"/>
              <a:t>Gráfico: polígono</a:t>
            </a:r>
            <a:endParaRPr lang="es-CR" sz="3600" dirty="0"/>
          </a:p>
        </p:txBody>
      </p:sp>
    </p:spTree>
  </p:cSld>
  <p:clrMapOvr>
    <a:masterClrMapping/>
  </p:clrMapOvr>
  <p:transition>
    <p:pull dir="l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285860"/>
            <a:ext cx="8143932" cy="4572000"/>
          </a:xfrm>
        </p:spPr>
        <p:txBody>
          <a:bodyPr/>
          <a:lstStyle/>
          <a:p>
            <a:r>
              <a:rPr lang="es-ES_tradnl" dirty="0"/>
              <a:t>El gráfico de bastones se similar a un histograma, sólo que las barras son bastante más separadas, y no busca medir alguna característica en el tiempo.</a:t>
            </a:r>
            <a:endParaRPr lang="es-CR" dirty="0"/>
          </a:p>
        </p:txBody>
      </p:sp>
      <p:pic>
        <p:nvPicPr>
          <p:cNvPr id="10242" name="Picture 2" descr="http://www.estadistica.ucr.ac.cr/cdmmora/pages/cuadrosygraficos/grafico29.png"/>
          <p:cNvPicPr>
            <a:picLocks noChangeAspect="1" noChangeArrowheads="1"/>
          </p:cNvPicPr>
          <p:nvPr/>
        </p:nvPicPr>
        <p:blipFill>
          <a:blip r:embed="rId2" cstate="print"/>
          <a:srcRect/>
          <a:stretch>
            <a:fillRect/>
          </a:stretch>
        </p:blipFill>
        <p:spPr bwMode="auto">
          <a:xfrm>
            <a:off x="1071538" y="2571744"/>
            <a:ext cx="6429420" cy="4010311"/>
          </a:xfrm>
          <a:prstGeom prst="rect">
            <a:avLst/>
          </a:prstGeom>
          <a:noFill/>
        </p:spPr>
      </p:pic>
      <p:sp>
        <p:nvSpPr>
          <p:cNvPr id="5" name="1 Título"/>
          <p:cNvSpPr>
            <a:spLocks noGrp="1"/>
          </p:cNvSpPr>
          <p:nvPr>
            <p:ph type="title"/>
          </p:nvPr>
        </p:nvSpPr>
        <p:spPr>
          <a:xfrm>
            <a:off x="428596" y="0"/>
            <a:ext cx="7772400" cy="928687"/>
          </a:xfrm>
        </p:spPr>
        <p:txBody>
          <a:bodyPr>
            <a:normAutofit/>
          </a:bodyPr>
          <a:lstStyle/>
          <a:p>
            <a:pPr algn="ctr"/>
            <a:r>
              <a:rPr lang="es-ES_tradnl" sz="3600" dirty="0"/>
              <a:t>Gráfico: bastones</a:t>
            </a:r>
            <a:endParaRPr lang="es-CR" sz="3600" dirty="0"/>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357298"/>
            <a:ext cx="8072494" cy="4572000"/>
          </a:xfrm>
        </p:spPr>
        <p:txBody>
          <a:bodyPr/>
          <a:lstStyle/>
          <a:p>
            <a:r>
              <a:rPr lang="es-ES_tradnl" dirty="0"/>
              <a:t>El gráfico de dispersión incurre necesariamente en presencia de dos variables </a:t>
            </a:r>
            <a:r>
              <a:rPr lang="es-CR" dirty="0"/>
              <a:t>métricas.</a:t>
            </a:r>
          </a:p>
          <a:p>
            <a:r>
              <a:rPr lang="es-ES_tradnl" dirty="0"/>
              <a:t>Cada “caso” es representado en un plano cartesiano, y se mediar una tendencia de los “puntos”.</a:t>
            </a:r>
          </a:p>
        </p:txBody>
      </p:sp>
      <p:pic>
        <p:nvPicPr>
          <p:cNvPr id="9218" name="Picture 2" descr="http://www.estadistica.ucr.ac.cr/cdmmora/pages/cuadrosygraficos/grafico30.png"/>
          <p:cNvPicPr>
            <a:picLocks noChangeAspect="1" noChangeArrowheads="1"/>
          </p:cNvPicPr>
          <p:nvPr/>
        </p:nvPicPr>
        <p:blipFill>
          <a:blip r:embed="rId2" cstate="print"/>
          <a:srcRect/>
          <a:stretch>
            <a:fillRect/>
          </a:stretch>
        </p:blipFill>
        <p:spPr bwMode="auto">
          <a:xfrm>
            <a:off x="1071538" y="3071810"/>
            <a:ext cx="6000792" cy="3605363"/>
          </a:xfrm>
          <a:prstGeom prst="rect">
            <a:avLst/>
          </a:prstGeom>
          <a:noFill/>
        </p:spPr>
      </p:pic>
      <p:sp>
        <p:nvSpPr>
          <p:cNvPr id="5" name="1 Título"/>
          <p:cNvSpPr>
            <a:spLocks noGrp="1"/>
          </p:cNvSpPr>
          <p:nvPr>
            <p:ph type="title"/>
          </p:nvPr>
        </p:nvSpPr>
        <p:spPr>
          <a:xfrm>
            <a:off x="500063" y="214313"/>
            <a:ext cx="7772400" cy="928687"/>
          </a:xfrm>
        </p:spPr>
        <p:txBody>
          <a:bodyPr>
            <a:normAutofit/>
          </a:bodyPr>
          <a:lstStyle/>
          <a:p>
            <a:pPr algn="ctr"/>
            <a:r>
              <a:rPr lang="es-ES_tradnl" sz="3600" dirty="0"/>
              <a:t>Gráfico: dispersión</a:t>
            </a:r>
            <a:endParaRPr lang="es-CR" sz="3600" dirty="0"/>
          </a:p>
        </p:txBody>
      </p:sp>
    </p:spTree>
  </p:cSld>
  <p:clrMapOvr>
    <a:masterClrMapping/>
  </p:clrMapOvr>
  <p:transition>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428736"/>
            <a:ext cx="8286808" cy="4572000"/>
          </a:xfrm>
        </p:spPr>
        <p:txBody>
          <a:bodyPr/>
          <a:lstStyle/>
          <a:p>
            <a:r>
              <a:rPr lang="es-ES_tradnl" dirty="0"/>
              <a:t>Cuando cierta característica puede tener tanto valores positivos como negativos, se utiliza las barras de doble dirección.</a:t>
            </a:r>
          </a:p>
          <a:p>
            <a:r>
              <a:rPr lang="es-ES_tradnl" dirty="0"/>
              <a:t>Estos gráficos son muy comunes en indicadores económicos (balanza comercial, crecimiento productivo, etc.).</a:t>
            </a:r>
            <a:endParaRPr lang="es-CR" dirty="0"/>
          </a:p>
        </p:txBody>
      </p:sp>
      <p:pic>
        <p:nvPicPr>
          <p:cNvPr id="8194" name="Picture 2" descr="http://www.estadistica.ucr.ac.cr/cdmmora/pages/cuadrosygraficos/grafico31.png"/>
          <p:cNvPicPr>
            <a:picLocks noChangeAspect="1" noChangeArrowheads="1"/>
          </p:cNvPicPr>
          <p:nvPr/>
        </p:nvPicPr>
        <p:blipFill>
          <a:blip r:embed="rId2" cstate="print"/>
          <a:srcRect/>
          <a:stretch>
            <a:fillRect/>
          </a:stretch>
        </p:blipFill>
        <p:spPr bwMode="auto">
          <a:xfrm>
            <a:off x="214282" y="3286124"/>
            <a:ext cx="4130818" cy="3214710"/>
          </a:xfrm>
          <a:prstGeom prst="rect">
            <a:avLst/>
          </a:prstGeom>
          <a:noFill/>
        </p:spPr>
      </p:pic>
      <p:pic>
        <p:nvPicPr>
          <p:cNvPr id="8196" name="Picture 4" descr="http://www.estadistica.ucr.ac.cr/cdmmora/pages/cuadrosygraficos/grafico32.png"/>
          <p:cNvPicPr>
            <a:picLocks noChangeAspect="1" noChangeArrowheads="1"/>
          </p:cNvPicPr>
          <p:nvPr/>
        </p:nvPicPr>
        <p:blipFill>
          <a:blip r:embed="rId3" cstate="print"/>
          <a:srcRect/>
          <a:stretch>
            <a:fillRect/>
          </a:stretch>
        </p:blipFill>
        <p:spPr bwMode="auto">
          <a:xfrm>
            <a:off x="4500562" y="3286124"/>
            <a:ext cx="4486275" cy="3286148"/>
          </a:xfrm>
          <a:prstGeom prst="rect">
            <a:avLst/>
          </a:prstGeom>
          <a:noFill/>
        </p:spPr>
      </p:pic>
      <p:sp>
        <p:nvSpPr>
          <p:cNvPr id="6" name="1 Título"/>
          <p:cNvSpPr>
            <a:spLocks noGrp="1"/>
          </p:cNvSpPr>
          <p:nvPr>
            <p:ph type="title"/>
          </p:nvPr>
        </p:nvSpPr>
        <p:spPr>
          <a:xfrm>
            <a:off x="500063" y="214313"/>
            <a:ext cx="7772400" cy="928687"/>
          </a:xfrm>
        </p:spPr>
        <p:txBody>
          <a:bodyPr>
            <a:normAutofit/>
          </a:bodyPr>
          <a:lstStyle/>
          <a:p>
            <a:pPr algn="ctr"/>
            <a:r>
              <a:rPr lang="es-ES_tradnl" sz="3600" dirty="0"/>
              <a:t>Gráfico: barras de doble dirección</a:t>
            </a:r>
            <a:endParaRPr lang="es-CR" sz="3600" dirty="0"/>
          </a:p>
        </p:txBody>
      </p:sp>
    </p:spTree>
  </p:cSld>
  <p:clrMapOvr>
    <a:masterClrMapping/>
  </p:clrMapOvr>
  <p:transition>
    <p:circl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63744" y="1052736"/>
            <a:ext cx="8388932" cy="4572000"/>
          </a:xfrm>
        </p:spPr>
        <p:txBody>
          <a:bodyPr/>
          <a:lstStyle/>
          <a:p>
            <a:r>
              <a:rPr lang="es-CR" dirty="0"/>
              <a:t>Cuando se quieren comparar varias variables con escalas de mediciones similares.</a:t>
            </a:r>
          </a:p>
          <a:p>
            <a:r>
              <a:rPr lang="es-CR" dirty="0"/>
              <a:t>Utilizable tanto para números absolutos como relativos.</a:t>
            </a:r>
          </a:p>
        </p:txBody>
      </p:sp>
      <p:pic>
        <p:nvPicPr>
          <p:cNvPr id="4098" name="Picture 2" descr="Image result for grafico de araÃ±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059" y="4037383"/>
            <a:ext cx="4228421" cy="2631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7295" r="13869"/>
          <a:stretch/>
        </p:blipFill>
        <p:spPr bwMode="auto">
          <a:xfrm>
            <a:off x="529386" y="2780928"/>
            <a:ext cx="3754582" cy="3162301"/>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a:spLocks noGrp="1"/>
          </p:cNvSpPr>
          <p:nvPr>
            <p:ph type="title"/>
          </p:nvPr>
        </p:nvSpPr>
        <p:spPr>
          <a:xfrm>
            <a:off x="251520" y="116632"/>
            <a:ext cx="8568951" cy="792088"/>
          </a:xfrm>
        </p:spPr>
        <p:txBody>
          <a:bodyPr>
            <a:normAutofit/>
          </a:bodyPr>
          <a:lstStyle/>
          <a:p>
            <a:pPr algn="ctr"/>
            <a:r>
              <a:rPr lang="es-ES_tradnl" sz="3600" dirty="0"/>
              <a:t>Gráfico: la telaraña.</a:t>
            </a:r>
            <a:endParaRPr lang="es-CR" sz="3600" dirty="0"/>
          </a:p>
        </p:txBody>
      </p:sp>
    </p:spTree>
    <p:extLst>
      <p:ext uri="{BB962C8B-B14F-4D97-AF65-F5344CB8AC3E}">
        <p14:creationId xmlns:p14="http://schemas.microsoft.com/office/powerpoint/2010/main" val="394610055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AC1967-1938-49D7-B754-EF5E2FB6EFBC}"/>
              </a:ext>
            </a:extLst>
          </p:cNvPr>
          <p:cNvSpPr>
            <a:spLocks noGrp="1"/>
          </p:cNvSpPr>
          <p:nvPr>
            <p:ph sz="quarter" idx="1"/>
          </p:nvPr>
        </p:nvSpPr>
        <p:spPr>
          <a:xfrm>
            <a:off x="107504" y="1052736"/>
            <a:ext cx="8928992" cy="4572000"/>
          </a:xfrm>
        </p:spPr>
        <p:txBody>
          <a:bodyPr/>
          <a:lstStyle/>
          <a:p>
            <a:pPr algn="just"/>
            <a:r>
              <a:rPr lang="es-CR" dirty="0"/>
              <a:t>El bloque es otra forma de visualizar las categorías de una variable categórica, tanto a nivel de su frecuencia como de forma porcentual.</a:t>
            </a:r>
            <a:endParaRPr lang="en-US" dirty="0"/>
          </a:p>
        </p:txBody>
      </p:sp>
      <p:sp>
        <p:nvSpPr>
          <p:cNvPr id="4" name="1 Título">
            <a:extLst>
              <a:ext uri="{FF2B5EF4-FFF2-40B4-BE49-F238E27FC236}">
                <a16:creationId xmlns:a16="http://schemas.microsoft.com/office/drawing/2014/main" id="{E4905704-82BE-4ADC-80E8-2482BA86B235}"/>
              </a:ext>
            </a:extLst>
          </p:cNvPr>
          <p:cNvSpPr>
            <a:spLocks noGrp="1"/>
          </p:cNvSpPr>
          <p:nvPr>
            <p:ph type="title"/>
          </p:nvPr>
        </p:nvSpPr>
        <p:spPr>
          <a:xfrm>
            <a:off x="251520" y="116632"/>
            <a:ext cx="8568951" cy="792088"/>
          </a:xfrm>
        </p:spPr>
        <p:txBody>
          <a:bodyPr>
            <a:normAutofit/>
          </a:bodyPr>
          <a:lstStyle/>
          <a:p>
            <a:pPr algn="ctr"/>
            <a:r>
              <a:rPr lang="es-ES_tradnl" sz="3600" dirty="0"/>
              <a:t>Gráfico: el bloque.</a:t>
            </a:r>
            <a:endParaRPr lang="es-CR" sz="3600" dirty="0"/>
          </a:p>
        </p:txBody>
      </p:sp>
      <p:pic>
        <p:nvPicPr>
          <p:cNvPr id="3074" name="Picture 2">
            <a:extLst>
              <a:ext uri="{FF2B5EF4-FFF2-40B4-BE49-F238E27FC236}">
                <a16:creationId xmlns:a16="http://schemas.microsoft.com/office/drawing/2014/main" id="{1FD06829-9B3B-42FD-8DD1-248475D4B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84" y="2276872"/>
            <a:ext cx="43053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462099-1B76-4A98-9153-3CF86122E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8" y="2636912"/>
            <a:ext cx="419728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04924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3527" y="980728"/>
            <a:ext cx="8527957" cy="5688632"/>
          </a:xfrm>
        </p:spPr>
      </p:pic>
      <p:sp>
        <p:nvSpPr>
          <p:cNvPr id="5" name="1 Título"/>
          <p:cNvSpPr>
            <a:spLocks noGrp="1"/>
          </p:cNvSpPr>
          <p:nvPr>
            <p:ph type="title"/>
          </p:nvPr>
        </p:nvSpPr>
        <p:spPr>
          <a:xfrm>
            <a:off x="251520" y="116632"/>
            <a:ext cx="8568951" cy="792088"/>
          </a:xfrm>
        </p:spPr>
        <p:txBody>
          <a:bodyPr>
            <a:normAutofit/>
          </a:bodyPr>
          <a:lstStyle/>
          <a:p>
            <a:pPr algn="ctr"/>
            <a:r>
              <a:rPr lang="es-ES_tradnl" sz="3600" dirty="0"/>
              <a:t>Gráfico: ¿qué gráfico debo utilizar?</a:t>
            </a:r>
            <a:endParaRPr lang="es-CR" sz="3600" dirty="0"/>
          </a:p>
        </p:txBody>
      </p:sp>
    </p:spTree>
    <p:extLst>
      <p:ext uri="{BB962C8B-B14F-4D97-AF65-F5344CB8AC3E}">
        <p14:creationId xmlns:p14="http://schemas.microsoft.com/office/powerpoint/2010/main" val="330816177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571472" y="214290"/>
            <a:ext cx="7772400" cy="1000132"/>
          </a:xfrm>
        </p:spPr>
        <p:txBody>
          <a:bodyPr>
            <a:normAutofit/>
          </a:bodyPr>
          <a:lstStyle/>
          <a:p>
            <a:pPr algn="ctr"/>
            <a:r>
              <a:rPr lang="es-ES_tradnl" sz="4800" dirty="0"/>
              <a:t>Gráficos</a:t>
            </a:r>
            <a:endParaRPr lang="es-CR" sz="4800" dirty="0"/>
          </a:p>
        </p:txBody>
      </p:sp>
      <p:sp>
        <p:nvSpPr>
          <p:cNvPr id="5" name="4 Marcador de texto"/>
          <p:cNvSpPr>
            <a:spLocks noGrp="1"/>
          </p:cNvSpPr>
          <p:nvPr>
            <p:ph type="body" idx="1"/>
          </p:nvPr>
        </p:nvSpPr>
        <p:spPr>
          <a:xfrm>
            <a:off x="357158" y="1142984"/>
            <a:ext cx="3733800" cy="762000"/>
          </a:xfrm>
        </p:spPr>
        <p:txBody>
          <a:bodyPr/>
          <a:lstStyle/>
          <a:p>
            <a:pPr algn="ctr"/>
            <a:r>
              <a:rPr lang="es-ES_tradnl" sz="4400" dirty="0"/>
              <a:t>Ventajas</a:t>
            </a:r>
            <a:endParaRPr lang="es-CR" sz="4400" dirty="0"/>
          </a:p>
        </p:txBody>
      </p:sp>
      <p:sp>
        <p:nvSpPr>
          <p:cNvPr id="7" name="6 Marcador de texto"/>
          <p:cNvSpPr>
            <a:spLocks noGrp="1"/>
          </p:cNvSpPr>
          <p:nvPr>
            <p:ph type="body" sz="half" idx="3"/>
          </p:nvPr>
        </p:nvSpPr>
        <p:spPr>
          <a:xfrm>
            <a:off x="4929190" y="1142984"/>
            <a:ext cx="3733800" cy="762000"/>
          </a:xfrm>
        </p:spPr>
        <p:txBody>
          <a:bodyPr/>
          <a:lstStyle/>
          <a:p>
            <a:pPr algn="ctr"/>
            <a:r>
              <a:rPr lang="es-ES_tradnl" sz="4400" dirty="0"/>
              <a:t>Desventajas </a:t>
            </a:r>
            <a:endParaRPr lang="es-CR" sz="4400" dirty="0"/>
          </a:p>
        </p:txBody>
      </p:sp>
      <p:sp>
        <p:nvSpPr>
          <p:cNvPr id="6" name="5 Marcador de contenido"/>
          <p:cNvSpPr>
            <a:spLocks noGrp="1"/>
          </p:cNvSpPr>
          <p:nvPr>
            <p:ph sz="half" idx="2"/>
          </p:nvPr>
        </p:nvSpPr>
        <p:spPr>
          <a:xfrm>
            <a:off x="571472" y="2214554"/>
            <a:ext cx="3733800" cy="4429156"/>
          </a:xfrm>
        </p:spPr>
        <p:txBody>
          <a:bodyPr/>
          <a:lstStyle/>
          <a:p>
            <a:r>
              <a:rPr lang="es-CR" dirty="0"/>
              <a:t>Visualmente es muy atractivo y fácil de comprender.</a:t>
            </a:r>
            <a:endParaRPr lang="es-ES_tradnl" dirty="0"/>
          </a:p>
          <a:p>
            <a:r>
              <a:rPr lang="es-CR" dirty="0"/>
              <a:t>Ideal para resumir y comunicar datos estadísticos.</a:t>
            </a:r>
          </a:p>
          <a:p>
            <a:r>
              <a:rPr lang="es-CR" dirty="0"/>
              <a:t>Facilita el análisis de los datos y la obtención de las conclusiones.</a:t>
            </a:r>
          </a:p>
          <a:p>
            <a:r>
              <a:rPr lang="es-CR" dirty="0"/>
              <a:t>Es ampliamente utilizado.</a:t>
            </a:r>
          </a:p>
        </p:txBody>
      </p:sp>
      <p:sp>
        <p:nvSpPr>
          <p:cNvPr id="8" name="7 Marcador de contenido"/>
          <p:cNvSpPr>
            <a:spLocks noGrp="1"/>
          </p:cNvSpPr>
          <p:nvPr>
            <p:ph sz="half" idx="4"/>
          </p:nvPr>
        </p:nvSpPr>
        <p:spPr>
          <a:xfrm>
            <a:off x="4786314" y="2214554"/>
            <a:ext cx="3733800" cy="4286280"/>
          </a:xfrm>
        </p:spPr>
        <p:txBody>
          <a:bodyPr/>
          <a:lstStyle/>
          <a:p>
            <a:r>
              <a:rPr lang="es-CR" dirty="0"/>
              <a:t>Los gráficos no representan valores exactos sino magnitudes aproximadas.</a:t>
            </a:r>
          </a:p>
          <a:p>
            <a:r>
              <a:rPr lang="es-CR" dirty="0"/>
              <a:t>Contienen menos datos que los cuadros.</a:t>
            </a:r>
          </a:p>
        </p:txBody>
      </p:sp>
      <p:cxnSp>
        <p:nvCxnSpPr>
          <p:cNvPr id="10" name="9 Conector recto"/>
          <p:cNvCxnSpPr/>
          <p:nvPr/>
        </p:nvCxnSpPr>
        <p:spPr>
          <a:xfrm>
            <a:off x="428596" y="1214422"/>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4786314" y="1214422"/>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428596" y="6429396"/>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4786314" y="6429396"/>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rot="5400000">
            <a:off x="-2178891" y="3821909"/>
            <a:ext cx="5214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rot="5400000">
            <a:off x="1607322" y="3821909"/>
            <a:ext cx="5214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rot="5400000">
            <a:off x="2178827" y="3821909"/>
            <a:ext cx="5214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rot="5400000">
            <a:off x="6036479" y="3821909"/>
            <a:ext cx="521497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lu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3174" y="171399"/>
            <a:ext cx="7772400" cy="953345"/>
          </a:xfrm>
        </p:spPr>
        <p:txBody>
          <a:bodyPr>
            <a:normAutofit/>
          </a:bodyPr>
          <a:lstStyle/>
          <a:p>
            <a:pPr algn="ctr"/>
            <a:r>
              <a:rPr lang="es-CR" sz="3600" dirty="0"/>
              <a:t>Índice</a:t>
            </a:r>
          </a:p>
        </p:txBody>
      </p:sp>
      <p:sp>
        <p:nvSpPr>
          <p:cNvPr id="4" name="3 Elipse"/>
          <p:cNvSpPr/>
          <p:nvPr/>
        </p:nvSpPr>
        <p:spPr>
          <a:xfrm>
            <a:off x="179512"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1</a:t>
            </a:r>
          </a:p>
        </p:txBody>
      </p:sp>
      <p:sp>
        <p:nvSpPr>
          <p:cNvPr id="7" name="6 Rectángulo redondeado"/>
          <p:cNvSpPr/>
          <p:nvPr/>
        </p:nvSpPr>
        <p:spPr>
          <a:xfrm>
            <a:off x="1979712" y="1503420"/>
            <a:ext cx="23042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Presentación de la información</a:t>
            </a:r>
          </a:p>
        </p:txBody>
      </p:sp>
    </p:spTree>
    <p:extLst>
      <p:ext uri="{BB962C8B-B14F-4D97-AF65-F5344CB8AC3E}">
        <p14:creationId xmlns:p14="http://schemas.microsoft.com/office/powerpoint/2010/main" val="318330869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214290"/>
            <a:ext cx="7772400" cy="928694"/>
          </a:xfrm>
        </p:spPr>
        <p:txBody>
          <a:bodyPr>
            <a:normAutofit/>
          </a:bodyPr>
          <a:lstStyle/>
          <a:p>
            <a:pPr algn="ctr"/>
            <a:r>
              <a:rPr lang="es-ES_tradnl" sz="3600" dirty="0"/>
              <a:t>¿Cuadro o Gráfico?</a:t>
            </a:r>
            <a:endParaRPr lang="es-CR" sz="3600" dirty="0"/>
          </a:p>
        </p:txBody>
      </p:sp>
      <p:sp>
        <p:nvSpPr>
          <p:cNvPr id="3" name="2 Marcador de contenido"/>
          <p:cNvSpPr>
            <a:spLocks noGrp="1"/>
          </p:cNvSpPr>
          <p:nvPr>
            <p:ph sz="quarter" idx="1"/>
          </p:nvPr>
        </p:nvSpPr>
        <p:spPr>
          <a:xfrm>
            <a:off x="285720" y="1357298"/>
            <a:ext cx="8572560" cy="4929222"/>
          </a:xfrm>
        </p:spPr>
        <p:txBody>
          <a:bodyPr/>
          <a:lstStyle/>
          <a:p>
            <a:r>
              <a:rPr lang="es-ES_tradnl" sz="2400" dirty="0"/>
              <a:t>Cuando se tiene que representar muchísima información, entonces se recomienda utilizar un cuadro.</a:t>
            </a:r>
          </a:p>
          <a:p>
            <a:r>
              <a:rPr lang="es-ES_tradnl" sz="2400" dirty="0"/>
              <a:t>Si la información no es tanta, y se quiere llamar la atención, entonces se recomienda utilizar un gráfico. </a:t>
            </a:r>
          </a:p>
          <a:p>
            <a:pPr>
              <a:buNone/>
            </a:pPr>
            <a:endParaRPr lang="es-ES_tradnl" dirty="0"/>
          </a:p>
          <a:p>
            <a:pPr algn="just">
              <a:buNone/>
            </a:pPr>
            <a:r>
              <a:rPr lang="es-ES_tradnl" dirty="0"/>
              <a:t>	</a:t>
            </a:r>
            <a:r>
              <a:rPr lang="es-ES_tradnl" i="1" dirty="0"/>
              <a:t>“</a:t>
            </a:r>
            <a:r>
              <a:rPr lang="es-CR" i="1" dirty="0"/>
              <a:t>La presentación tabular y el gráfico no son competidores, sino más bien elementos que se complementan. Los gráficos deben agregarse a los cuadros o distribuciones de frecuencias para llamar la atención y despertar el interés por los datos que se presentan, así como para reforzar las argumentaciones o conclusiones a las que se haya llegado”  </a:t>
            </a:r>
            <a:r>
              <a:rPr lang="es-CR" dirty="0"/>
              <a:t>Gómez, M. 2005.</a:t>
            </a:r>
            <a:endParaRPr lang="es-ES_tradnl" i="1" dirty="0"/>
          </a:p>
        </p:txBody>
      </p:sp>
    </p:spTree>
  </p:cSld>
  <p:clrMapOvr>
    <a:masterClrMapping/>
  </p:clrMapOvr>
  <p:transition>
    <p:pull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3174" y="171399"/>
            <a:ext cx="7772400" cy="953345"/>
          </a:xfrm>
        </p:spPr>
        <p:txBody>
          <a:bodyPr>
            <a:normAutofit/>
          </a:bodyPr>
          <a:lstStyle/>
          <a:p>
            <a:pPr algn="ctr"/>
            <a:r>
              <a:rPr lang="es-CR" sz="3600" dirty="0"/>
              <a:t>Índice</a:t>
            </a:r>
          </a:p>
        </p:txBody>
      </p:sp>
      <p:sp>
        <p:nvSpPr>
          <p:cNvPr id="4" name="3 Elipse"/>
          <p:cNvSpPr/>
          <p:nvPr/>
        </p:nvSpPr>
        <p:spPr>
          <a:xfrm>
            <a:off x="179512"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1</a:t>
            </a:r>
          </a:p>
        </p:txBody>
      </p:sp>
      <p:sp>
        <p:nvSpPr>
          <p:cNvPr id="5" name="4 Elipse"/>
          <p:cNvSpPr/>
          <p:nvPr/>
        </p:nvSpPr>
        <p:spPr>
          <a:xfrm>
            <a:off x="179512" y="3212976"/>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2</a:t>
            </a:r>
            <a:endParaRPr lang="es-CR" dirty="0"/>
          </a:p>
        </p:txBody>
      </p:sp>
      <p:sp>
        <p:nvSpPr>
          <p:cNvPr id="6" name="5 Elipse"/>
          <p:cNvSpPr/>
          <p:nvPr/>
        </p:nvSpPr>
        <p:spPr>
          <a:xfrm>
            <a:off x="179512" y="4941168"/>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3</a:t>
            </a:r>
            <a:endParaRPr lang="es-CR" dirty="0"/>
          </a:p>
        </p:txBody>
      </p:sp>
      <p:sp>
        <p:nvSpPr>
          <p:cNvPr id="7" name="6 Rectángulo redondeado"/>
          <p:cNvSpPr/>
          <p:nvPr/>
        </p:nvSpPr>
        <p:spPr>
          <a:xfrm>
            <a:off x="1979712" y="1503420"/>
            <a:ext cx="23042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Presentación de la información</a:t>
            </a:r>
          </a:p>
        </p:txBody>
      </p:sp>
      <p:sp>
        <p:nvSpPr>
          <p:cNvPr id="8" name="7 Elipse"/>
          <p:cNvSpPr/>
          <p:nvPr/>
        </p:nvSpPr>
        <p:spPr>
          <a:xfrm>
            <a:off x="4788024"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4</a:t>
            </a:r>
            <a:endParaRPr lang="es-CR" dirty="0"/>
          </a:p>
        </p:txBody>
      </p:sp>
      <p:sp>
        <p:nvSpPr>
          <p:cNvPr id="9" name="8 Rectángulo redondeado"/>
          <p:cNvSpPr/>
          <p:nvPr/>
        </p:nvSpPr>
        <p:spPr>
          <a:xfrm>
            <a:off x="6588224" y="1503420"/>
            <a:ext cx="2335447"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Otros</a:t>
            </a:r>
          </a:p>
        </p:txBody>
      </p:sp>
      <p:sp>
        <p:nvSpPr>
          <p:cNvPr id="10" name="9 Rectángulo redondeado"/>
          <p:cNvSpPr/>
          <p:nvPr/>
        </p:nvSpPr>
        <p:spPr>
          <a:xfrm>
            <a:off x="2132112" y="3212976"/>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Cuadros</a:t>
            </a:r>
          </a:p>
        </p:txBody>
      </p:sp>
      <p:sp>
        <p:nvSpPr>
          <p:cNvPr id="11" name="10 Rectángulo redondeado"/>
          <p:cNvSpPr/>
          <p:nvPr/>
        </p:nvSpPr>
        <p:spPr>
          <a:xfrm>
            <a:off x="2132112" y="4941168"/>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Gráficos</a:t>
            </a:r>
          </a:p>
        </p:txBody>
      </p:sp>
    </p:spTree>
    <p:extLst>
      <p:ext uri="{BB962C8B-B14F-4D97-AF65-F5344CB8AC3E}">
        <p14:creationId xmlns:p14="http://schemas.microsoft.com/office/powerpoint/2010/main" val="4228437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7584" y="188640"/>
            <a:ext cx="7772400" cy="922114"/>
          </a:xfrm>
        </p:spPr>
        <p:txBody>
          <a:bodyPr>
            <a:normAutofit/>
          </a:bodyPr>
          <a:lstStyle/>
          <a:p>
            <a:pPr algn="ctr"/>
            <a:r>
              <a:rPr lang="es-CR" sz="3600" dirty="0"/>
              <a:t>Otras representaciones gráficas</a:t>
            </a:r>
          </a:p>
        </p:txBody>
      </p:sp>
      <p:sp>
        <p:nvSpPr>
          <p:cNvPr id="3" name="2 Marcador de contenido"/>
          <p:cNvSpPr>
            <a:spLocks noGrp="1"/>
          </p:cNvSpPr>
          <p:nvPr>
            <p:ph sz="quarter" idx="1"/>
          </p:nvPr>
        </p:nvSpPr>
        <p:spPr>
          <a:xfrm>
            <a:off x="395536" y="1268760"/>
            <a:ext cx="5688632" cy="5328592"/>
          </a:xfrm>
        </p:spPr>
        <p:txBody>
          <a:bodyPr>
            <a:normAutofit fontScale="92500" lnSpcReduction="10000"/>
          </a:bodyPr>
          <a:lstStyle/>
          <a:p>
            <a:pPr algn="just"/>
            <a:r>
              <a:rPr lang="es-CR" dirty="0"/>
              <a:t>Además de los cuadros y de los gráficos, existen otros métodos de presentación de la información.</a:t>
            </a:r>
          </a:p>
          <a:p>
            <a:pPr algn="just"/>
            <a:endParaRPr lang="es-CR" dirty="0"/>
          </a:p>
          <a:p>
            <a:pPr algn="just"/>
            <a:r>
              <a:rPr lang="es-CR" dirty="0"/>
              <a:t>Los mapas es otra forma de presentar información cuando esta provienen de zonas geográficas (continentes, países, estados, provincias, etc.).</a:t>
            </a:r>
          </a:p>
          <a:p>
            <a:pPr algn="just"/>
            <a:endParaRPr lang="es-CR" dirty="0"/>
          </a:p>
          <a:p>
            <a:pPr algn="just"/>
            <a:r>
              <a:rPr lang="es-CR" dirty="0"/>
              <a:t>El sistema de indicadores es otra forma de presentar la información cuando esta abunda en cantidad.</a:t>
            </a:r>
          </a:p>
          <a:p>
            <a:pPr algn="just"/>
            <a:endParaRPr lang="es-CR" dirty="0"/>
          </a:p>
          <a:p>
            <a:pPr algn="just"/>
            <a:r>
              <a:rPr lang="es-CR" dirty="0"/>
              <a:t>Nube de palabras.</a:t>
            </a:r>
          </a:p>
        </p:txBody>
      </p:sp>
      <p:pic>
        <p:nvPicPr>
          <p:cNvPr id="1026" name="Picture 2" descr="https://go.hrw.com/atlas/span_map/world.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7485" y="1484784"/>
            <a:ext cx="2398934"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nsalud.gov.co/proteccionsocial/promocion-social/PublishingImages/fotos-promocion-social/temporal-observatorio/INDICADOR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7250" y="4725144"/>
            <a:ext cx="2059404" cy="129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02641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827584" y="116632"/>
            <a:ext cx="7772400" cy="922114"/>
          </a:xfrm>
        </p:spPr>
        <p:txBody>
          <a:bodyPr>
            <a:normAutofit/>
          </a:bodyPr>
          <a:lstStyle/>
          <a:p>
            <a:pPr algn="ctr"/>
            <a:r>
              <a:rPr lang="es-CR" sz="3600" dirty="0"/>
              <a:t>Otras representaciones gráficas</a:t>
            </a:r>
          </a:p>
        </p:txBody>
      </p:sp>
      <p:pic>
        <p:nvPicPr>
          <p:cNvPr id="1026" name="Picture 2" descr="http://www.actualitix.com/wp-content/uploads/2012/04/carte-developpement-des-pays-id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467424"/>
            <a:ext cx="4704855" cy="4553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0.gstatic.com/images?q=tbn:ANd9GcRiaeV7adipPxOzFCu8NIL4JkBw5y0K1xa_zz3J2InWQCxcb2HqK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966"/>
          <a:stretch/>
        </p:blipFill>
        <p:spPr bwMode="auto">
          <a:xfrm>
            <a:off x="5364088" y="1340768"/>
            <a:ext cx="3558133"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81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 Watch how COVID-19 traveled the world | PBS NewsHour">
            <a:extLst>
              <a:ext uri="{FF2B5EF4-FFF2-40B4-BE49-F238E27FC236}">
                <a16:creationId xmlns:a16="http://schemas.microsoft.com/office/drawing/2014/main" id="{CBF192E7-7ACF-47BA-B5A9-157107913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05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4652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899592" y="44624"/>
            <a:ext cx="7772400" cy="792088"/>
          </a:xfrm>
        </p:spPr>
        <p:txBody>
          <a:bodyPr>
            <a:normAutofit/>
          </a:bodyPr>
          <a:lstStyle/>
          <a:p>
            <a:pPr algn="ctr"/>
            <a:r>
              <a:rPr lang="es-CR" sz="3600" dirty="0"/>
              <a:t>Otras representaciones gráficas</a:t>
            </a:r>
          </a:p>
        </p:txBody>
      </p:sp>
      <p:pic>
        <p:nvPicPr>
          <p:cNvPr id="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401" r="2504" b="7760"/>
          <a:stretch/>
        </p:blipFill>
        <p:spPr bwMode="auto">
          <a:xfrm>
            <a:off x="253480" y="1484784"/>
            <a:ext cx="8643788"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uadroTexto 1">
            <a:extLst>
              <a:ext uri="{FF2B5EF4-FFF2-40B4-BE49-F238E27FC236}">
                <a16:creationId xmlns:a16="http://schemas.microsoft.com/office/drawing/2014/main" id="{A5787719-DB96-444E-A607-2F4ACC3B12E4}"/>
              </a:ext>
            </a:extLst>
          </p:cNvPr>
          <p:cNvSpPr txBox="1"/>
          <p:nvPr/>
        </p:nvSpPr>
        <p:spPr>
          <a:xfrm>
            <a:off x="267278" y="980728"/>
            <a:ext cx="6048672" cy="369332"/>
          </a:xfrm>
          <a:prstGeom prst="rect">
            <a:avLst/>
          </a:prstGeom>
          <a:noFill/>
        </p:spPr>
        <p:txBody>
          <a:bodyPr wrap="square" rtlCol="0">
            <a:spAutoFit/>
          </a:bodyPr>
          <a:lstStyle/>
          <a:p>
            <a:r>
              <a:rPr lang="en-US" dirty="0">
                <a:hlinkClick r:id="rId3"/>
              </a:rPr>
              <a:t>http://www.oecdbetterlifeindex.org/#/11111111111</a:t>
            </a:r>
            <a:endParaRPr lang="en-US" dirty="0"/>
          </a:p>
        </p:txBody>
      </p:sp>
    </p:spTree>
    <p:extLst>
      <p:ext uri="{BB962C8B-B14F-4D97-AF65-F5344CB8AC3E}">
        <p14:creationId xmlns:p14="http://schemas.microsoft.com/office/powerpoint/2010/main" val="3274413964"/>
      </p:ext>
    </p:extLst>
  </p:cSld>
  <p:clrMapOvr>
    <a:masterClrMapping/>
  </p:clrMapOvr>
  <p:transition spd="slow">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BE739A-E192-4992-86E3-BF902D985233}"/>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A4E3599A-0A29-40EA-8E62-54388682D370}"/>
              </a:ext>
            </a:extLst>
          </p:cNvPr>
          <p:cNvSpPr>
            <a:spLocks noGrp="1"/>
          </p:cNvSpPr>
          <p:nvPr>
            <p:ph sz="quarter" idx="1"/>
          </p:nvPr>
        </p:nvSpPr>
        <p:spPr/>
        <p:txBody>
          <a:bodyPr/>
          <a:lstStyle/>
          <a:p>
            <a:endParaRPr lang="en-US"/>
          </a:p>
        </p:txBody>
      </p:sp>
      <p:pic>
        <p:nvPicPr>
          <p:cNvPr id="4" name="Imagen 3">
            <a:extLst>
              <a:ext uri="{FF2B5EF4-FFF2-40B4-BE49-F238E27FC236}">
                <a16:creationId xmlns:a16="http://schemas.microsoft.com/office/drawing/2014/main" id="{8B13F7FD-7610-48F6-A54D-BDEE58683C95}"/>
              </a:ext>
            </a:extLst>
          </p:cNvPr>
          <p:cNvPicPr>
            <a:picLocks noChangeAspect="1"/>
          </p:cNvPicPr>
          <p:nvPr/>
        </p:nvPicPr>
        <p:blipFill>
          <a:blip r:embed="rId2"/>
          <a:stretch>
            <a:fillRect/>
          </a:stretch>
        </p:blipFill>
        <p:spPr>
          <a:xfrm>
            <a:off x="0" y="0"/>
            <a:ext cx="9180512" cy="6824966"/>
          </a:xfrm>
          <a:prstGeom prst="rect">
            <a:avLst/>
          </a:prstGeom>
        </p:spPr>
      </p:pic>
    </p:spTree>
    <p:extLst>
      <p:ext uri="{BB962C8B-B14F-4D97-AF65-F5344CB8AC3E}">
        <p14:creationId xmlns:p14="http://schemas.microsoft.com/office/powerpoint/2010/main" val="264160158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586605" y="188640"/>
            <a:ext cx="7772400" cy="648072"/>
          </a:xfrm>
        </p:spPr>
        <p:txBody>
          <a:bodyPr>
            <a:normAutofit fontScale="90000"/>
          </a:bodyPr>
          <a:lstStyle/>
          <a:p>
            <a:pPr algn="ctr"/>
            <a:r>
              <a:rPr lang="es-CR" dirty="0"/>
              <a:t>El </a:t>
            </a:r>
            <a:r>
              <a:rPr lang="es-CR" dirty="0" err="1"/>
              <a:t>Dashboard</a:t>
            </a:r>
            <a:endParaRPr lang="es-ES" dirty="0"/>
          </a:p>
        </p:txBody>
      </p:sp>
      <p:pic>
        <p:nvPicPr>
          <p:cNvPr id="2050" name="Picture 2" descr="http://www.damgh.com/wp-content/uploads/2015/09/flat-illustration-of-web-analytics-information-and-development-website-statist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605" y="1061915"/>
            <a:ext cx="8075240"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373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ringdna.com/wp-content/uploads/2013/05/call-dash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8136904" cy="655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071710"/>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89AA5F7-BEC8-4F3B-A64B-D2162D0FB516}"/>
              </a:ext>
            </a:extLst>
          </p:cNvPr>
          <p:cNvSpPr>
            <a:spLocks noGrp="1"/>
          </p:cNvSpPr>
          <p:nvPr>
            <p:ph sz="quarter" idx="1"/>
          </p:nvPr>
        </p:nvSpPr>
        <p:spPr/>
        <p:txBody>
          <a:bodyPr/>
          <a:lstStyle/>
          <a:p>
            <a:endParaRPr lang="en-US"/>
          </a:p>
        </p:txBody>
      </p:sp>
      <p:pic>
        <p:nvPicPr>
          <p:cNvPr id="4" name="Imagen 3">
            <a:extLst>
              <a:ext uri="{FF2B5EF4-FFF2-40B4-BE49-F238E27FC236}">
                <a16:creationId xmlns:a16="http://schemas.microsoft.com/office/drawing/2014/main" id="{A3EB896C-8AE8-473C-BC1E-E51FAB8FB47F}"/>
              </a:ext>
            </a:extLst>
          </p:cNvPr>
          <p:cNvPicPr>
            <a:picLocks noChangeAspect="1"/>
          </p:cNvPicPr>
          <p:nvPr/>
        </p:nvPicPr>
        <p:blipFill>
          <a:blip r:embed="rId2"/>
          <a:stretch>
            <a:fillRect/>
          </a:stretch>
        </p:blipFill>
        <p:spPr>
          <a:xfrm>
            <a:off x="35496" y="980728"/>
            <a:ext cx="9073008" cy="5832649"/>
          </a:xfrm>
          <a:prstGeom prst="rect">
            <a:avLst/>
          </a:prstGeom>
        </p:spPr>
      </p:pic>
      <p:sp>
        <p:nvSpPr>
          <p:cNvPr id="5" name="Título 1">
            <a:extLst>
              <a:ext uri="{FF2B5EF4-FFF2-40B4-BE49-F238E27FC236}">
                <a16:creationId xmlns:a16="http://schemas.microsoft.com/office/drawing/2014/main" id="{52FF1E54-2FF3-4880-9612-D82849CAD416}"/>
              </a:ext>
            </a:extLst>
          </p:cNvPr>
          <p:cNvSpPr>
            <a:spLocks noGrp="1"/>
          </p:cNvSpPr>
          <p:nvPr>
            <p:ph type="title"/>
          </p:nvPr>
        </p:nvSpPr>
        <p:spPr>
          <a:xfrm>
            <a:off x="179512" y="188640"/>
            <a:ext cx="8712967" cy="648072"/>
          </a:xfrm>
        </p:spPr>
        <p:txBody>
          <a:bodyPr>
            <a:normAutofit fontScale="90000"/>
          </a:bodyPr>
          <a:lstStyle/>
          <a:p>
            <a:pPr algn="ctr"/>
            <a:r>
              <a:rPr lang="es-CR" dirty="0"/>
              <a:t>El </a:t>
            </a:r>
            <a:r>
              <a:rPr lang="es-CR" dirty="0" err="1"/>
              <a:t>Dashboard</a:t>
            </a:r>
            <a:r>
              <a:rPr lang="es-CR" dirty="0"/>
              <a:t>: COVID – 19 </a:t>
            </a:r>
            <a:endParaRPr lang="es-ES" dirty="0"/>
          </a:p>
        </p:txBody>
      </p:sp>
    </p:spTree>
    <p:extLst>
      <p:ext uri="{BB962C8B-B14F-4D97-AF65-F5344CB8AC3E}">
        <p14:creationId xmlns:p14="http://schemas.microsoft.com/office/powerpoint/2010/main" val="318767078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642910" y="0"/>
            <a:ext cx="7772400" cy="1000108"/>
          </a:xfrm>
        </p:spPr>
        <p:txBody>
          <a:bodyPr>
            <a:normAutofit/>
          </a:bodyPr>
          <a:lstStyle/>
          <a:p>
            <a:pPr algn="ctr"/>
            <a:r>
              <a:rPr lang="es-ES_tradnl" sz="3600" dirty="0"/>
              <a:t>Presentación de la información</a:t>
            </a:r>
            <a:endParaRPr lang="es-CR" sz="3600" dirty="0"/>
          </a:p>
        </p:txBody>
      </p:sp>
      <p:pic>
        <p:nvPicPr>
          <p:cNvPr id="1026" name="Picture 2" descr="Image result for importante"/>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5698" t="8081" r="5127" b="9847"/>
          <a:stretch/>
        </p:blipFill>
        <p:spPr bwMode="auto">
          <a:xfrm>
            <a:off x="683568" y="1340768"/>
            <a:ext cx="7967681"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03287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5CEC03-3913-4B13-B705-0E3CBB5C22D8}"/>
              </a:ext>
            </a:extLst>
          </p:cNvPr>
          <p:cNvSpPr>
            <a:spLocks noGrp="1"/>
          </p:cNvSpPr>
          <p:nvPr>
            <p:ph sz="quarter" idx="1"/>
          </p:nvPr>
        </p:nvSpPr>
        <p:spPr>
          <a:xfrm>
            <a:off x="107504" y="1052736"/>
            <a:ext cx="8496944" cy="4572000"/>
          </a:xfrm>
        </p:spPr>
        <p:txBody>
          <a:bodyPr/>
          <a:lstStyle/>
          <a:p>
            <a:pPr marL="0" indent="0">
              <a:buNone/>
            </a:pPr>
            <a:r>
              <a:rPr lang="es-CR" dirty="0"/>
              <a:t>Veamos algunos dashboards en Excel… </a:t>
            </a:r>
            <a:endParaRPr lang="en-US" dirty="0"/>
          </a:p>
        </p:txBody>
      </p:sp>
      <p:sp>
        <p:nvSpPr>
          <p:cNvPr id="4" name="Título 1">
            <a:extLst>
              <a:ext uri="{FF2B5EF4-FFF2-40B4-BE49-F238E27FC236}">
                <a16:creationId xmlns:a16="http://schemas.microsoft.com/office/drawing/2014/main" id="{5721253A-6AE8-4A6B-9007-CCC8A9F4C321}"/>
              </a:ext>
            </a:extLst>
          </p:cNvPr>
          <p:cNvSpPr>
            <a:spLocks noGrp="1"/>
          </p:cNvSpPr>
          <p:nvPr>
            <p:ph type="title"/>
          </p:nvPr>
        </p:nvSpPr>
        <p:spPr>
          <a:xfrm>
            <a:off x="179512" y="188640"/>
            <a:ext cx="8856984" cy="778098"/>
          </a:xfrm>
        </p:spPr>
        <p:txBody>
          <a:bodyPr/>
          <a:lstStyle/>
          <a:p>
            <a:pPr algn="ctr"/>
            <a:r>
              <a:rPr lang="es-CR" dirty="0"/>
              <a:t>El </a:t>
            </a:r>
            <a:r>
              <a:rPr lang="es-CR" dirty="0" err="1"/>
              <a:t>Dashboard</a:t>
            </a:r>
            <a:endParaRPr lang="es-ES" dirty="0"/>
          </a:p>
        </p:txBody>
      </p:sp>
      <p:pic>
        <p:nvPicPr>
          <p:cNvPr id="2052" name="Picture 4" descr="Resultado de imagen para pay attention">
            <a:extLst>
              <a:ext uri="{FF2B5EF4-FFF2-40B4-BE49-F238E27FC236}">
                <a16:creationId xmlns:a16="http://schemas.microsoft.com/office/drawing/2014/main" id="{266FF0B4-AA8E-4C35-9B06-3E433B7C8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808"/>
            <a:ext cx="9144000" cy="515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86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778098"/>
          </a:xfrm>
        </p:spPr>
        <p:txBody>
          <a:bodyPr/>
          <a:lstStyle/>
          <a:p>
            <a:pPr algn="ctr"/>
            <a:r>
              <a:rPr lang="es-CR" dirty="0"/>
              <a:t>Nube de palabras</a:t>
            </a:r>
          </a:p>
        </p:txBody>
      </p:sp>
      <p:pic>
        <p:nvPicPr>
          <p:cNvPr id="1026" name="Picture 2" descr="http://recursostic.educacion.es/observatorio/web/images/upload/Avelino/image089.jpg"/>
          <p:cNvPicPr>
            <a:picLocks noChangeAspect="1" noChangeArrowheads="1"/>
          </p:cNvPicPr>
          <p:nvPr/>
        </p:nvPicPr>
        <p:blipFill rotWithShape="1">
          <a:blip r:embed="rId2">
            <a:extLst>
              <a:ext uri="{28A0092B-C50C-407E-A947-70E740481C1C}">
                <a14:useLocalDpi xmlns:a14="http://schemas.microsoft.com/office/drawing/2010/main" val="0"/>
              </a:ext>
            </a:extLst>
          </a:blip>
          <a:srcRect l="1320" t="18414" r="1365" b="2258"/>
          <a:stretch/>
        </p:blipFill>
        <p:spPr bwMode="auto">
          <a:xfrm>
            <a:off x="602935" y="1628800"/>
            <a:ext cx="7813964"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298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683568" y="188640"/>
            <a:ext cx="7772400" cy="778098"/>
          </a:xfrm>
        </p:spPr>
        <p:txBody>
          <a:bodyPr/>
          <a:lstStyle/>
          <a:p>
            <a:pPr algn="ctr"/>
            <a:r>
              <a:rPr lang="es-CR" dirty="0"/>
              <a:t>Nube de palabras</a:t>
            </a:r>
          </a:p>
        </p:txBody>
      </p:sp>
      <p:pic>
        <p:nvPicPr>
          <p:cNvPr id="2050" name="Picture 2" descr="https://lh5.googleusercontent.com/2TDYrhfQ_vHjeWXXtq4NlWPI1NqdiuRnuabN3tK9i2lm4_y_xJjd2sBaEs3TLu0Ke-EG36bYwNNFmSSS4CVqiekylNLjPVCftWvRzs-DdQ1cH-UHaUpaCs_dliFsr061Nw"/>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79" t="6753" r="6530" b="6883"/>
          <a:stretch/>
        </p:blipFill>
        <p:spPr bwMode="auto">
          <a:xfrm>
            <a:off x="323528" y="1081947"/>
            <a:ext cx="3600400" cy="33844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updateland.com/wp-content/uploads/2014/05/word-cloud-shap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420888"/>
            <a:ext cx="3755018"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300770"/>
      </p:ext>
    </p:extLst>
  </p:cSld>
  <p:clrMapOvr>
    <a:masterClrMapping/>
  </p:clrMapOvr>
  <p:transition spd="slow">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4638"/>
            <a:ext cx="7772400" cy="850106"/>
          </a:xfrm>
        </p:spPr>
        <p:txBody>
          <a:bodyPr/>
          <a:lstStyle/>
          <a:p>
            <a:pPr algn="ctr"/>
            <a:r>
              <a:rPr lang="es-CR" dirty="0"/>
              <a:t>Las conexiones (redes sociales)</a:t>
            </a:r>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825551"/>
            <a:ext cx="3816424" cy="3816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data vis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47" y="1340768"/>
            <a:ext cx="4375937"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75475"/>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30622"/>
            <a:ext cx="7772400" cy="922114"/>
          </a:xfrm>
        </p:spPr>
        <p:txBody>
          <a:bodyPr>
            <a:normAutofit/>
          </a:bodyPr>
          <a:lstStyle/>
          <a:p>
            <a:pPr algn="ctr"/>
            <a:r>
              <a:rPr lang="es-CR" sz="3600" dirty="0"/>
              <a:t>Conclusión</a:t>
            </a:r>
          </a:p>
        </p:txBody>
      </p:sp>
      <p:sp>
        <p:nvSpPr>
          <p:cNvPr id="3" name="2 Marcador de contenido"/>
          <p:cNvSpPr>
            <a:spLocks noGrp="1"/>
          </p:cNvSpPr>
          <p:nvPr>
            <p:ph sz="quarter" idx="1"/>
          </p:nvPr>
        </p:nvSpPr>
        <p:spPr>
          <a:xfrm>
            <a:off x="251520" y="1412775"/>
            <a:ext cx="5760640" cy="5135879"/>
          </a:xfrm>
        </p:spPr>
        <p:txBody>
          <a:bodyPr>
            <a:normAutofit lnSpcReduction="10000"/>
          </a:bodyPr>
          <a:lstStyle/>
          <a:p>
            <a:pPr algn="just"/>
            <a:r>
              <a:rPr lang="es-CR" dirty="0"/>
              <a:t>La presentación de la información se puede presentar de forma textual, s</a:t>
            </a:r>
            <a:r>
              <a:rPr lang="es-ES_tradnl" dirty="0" err="1"/>
              <a:t>emi</a:t>
            </a:r>
            <a:r>
              <a:rPr lang="es-ES_tradnl" dirty="0"/>
              <a:t>-tabular, Tabular, Gráfica.</a:t>
            </a:r>
          </a:p>
          <a:p>
            <a:pPr algn="just"/>
            <a:endParaRPr lang="es-ES_tradnl" dirty="0"/>
          </a:p>
          <a:p>
            <a:pPr algn="just"/>
            <a:r>
              <a:rPr lang="es-ES_tradnl" dirty="0"/>
              <a:t>Los cuadros y los gráficos son la forma más común y utilizada de resumir la información.</a:t>
            </a:r>
          </a:p>
          <a:p>
            <a:pPr algn="just"/>
            <a:endParaRPr lang="es-ES_tradnl" dirty="0"/>
          </a:p>
          <a:p>
            <a:pPr algn="just"/>
            <a:r>
              <a:rPr lang="es-ES_tradnl" dirty="0"/>
              <a:t>La mapas, conexiones, sistemas de indicadores, etc., son otra forma de presentar la información cuando esta abunda.</a:t>
            </a:r>
          </a:p>
          <a:p>
            <a:pPr marL="0" indent="0">
              <a:buNone/>
            </a:pPr>
            <a:endParaRPr lang="es-ES_tradnl" dirty="0"/>
          </a:p>
          <a:p>
            <a:endParaRPr lang="es-CR" dirty="0"/>
          </a:p>
        </p:txBody>
      </p:sp>
      <p:pic>
        <p:nvPicPr>
          <p:cNvPr id="2050" name="Picture 2" descr="http://a-reciclar.wikispaces.com/file/view/reciclar.jpg/146854231/405x475/recicl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037998"/>
            <a:ext cx="2304256" cy="27025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ystematicphilosophy.files.wordpress.com/2011/05/steps-and-conclusion.jpg?w=300&amp;h=2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7905" y="4081680"/>
            <a:ext cx="2580878"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962038"/>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683568" y="188640"/>
            <a:ext cx="7772400" cy="720080"/>
          </a:xfrm>
        </p:spPr>
        <p:txBody>
          <a:bodyPr>
            <a:normAutofit/>
          </a:bodyPr>
          <a:lstStyle/>
          <a:p>
            <a:pPr algn="ctr"/>
            <a:r>
              <a:rPr lang="es-CR" sz="3600" dirty="0"/>
              <a:t>¿Dudas?</a:t>
            </a:r>
          </a:p>
        </p:txBody>
      </p:sp>
      <p:pic>
        <p:nvPicPr>
          <p:cNvPr id="3076" name="Picture 4" descr="Resultado de imagen para dud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19" y="1196752"/>
            <a:ext cx="8302498"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16333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dirty="0"/>
          </a:p>
        </p:txBody>
      </p:sp>
      <p:sp>
        <p:nvSpPr>
          <p:cNvPr id="3" name="2 Marcador de contenido"/>
          <p:cNvSpPr>
            <a:spLocks noGrp="1"/>
          </p:cNvSpPr>
          <p:nvPr>
            <p:ph sz="quarter" idx="1"/>
          </p:nvPr>
        </p:nvSpPr>
        <p:spPr/>
        <p:txBody>
          <a:bodyPr/>
          <a:lstStyle/>
          <a:p>
            <a:endParaRPr lang="es-CR"/>
          </a:p>
        </p:txBody>
      </p:sp>
      <p:pic>
        <p:nvPicPr>
          <p:cNvPr id="52226" name="Picture 2" descr="http://www.granadablogs.com/pateandoelmundo/wp-content/uploads/2009/10/_074.jpg"/>
          <p:cNvPicPr>
            <a:picLocks noChangeAspect="1" noChangeArrowheads="1"/>
          </p:cNvPicPr>
          <p:nvPr/>
        </p:nvPicPr>
        <p:blipFill>
          <a:blip r:embed="rId2" cstate="print"/>
          <a:srcRect/>
          <a:stretch>
            <a:fillRect/>
          </a:stretch>
        </p:blipFill>
        <p:spPr bwMode="auto">
          <a:xfrm>
            <a:off x="0" y="0"/>
            <a:ext cx="9144000" cy="6891240"/>
          </a:xfrm>
          <a:prstGeom prst="rect">
            <a:avLst/>
          </a:prstGeom>
          <a:noFill/>
        </p:spPr>
      </p:pic>
    </p:spTree>
  </p:cSld>
  <p:clrMapOvr>
    <a:masterClrMapping/>
  </p:clrMapOvr>
  <p:transition>
    <p:cut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642910" y="0"/>
            <a:ext cx="7772400" cy="1000108"/>
          </a:xfrm>
        </p:spPr>
        <p:txBody>
          <a:bodyPr>
            <a:normAutofit/>
          </a:bodyPr>
          <a:lstStyle/>
          <a:p>
            <a:pPr algn="ctr"/>
            <a:r>
              <a:rPr lang="es-ES_tradnl" sz="3600" dirty="0"/>
              <a:t>Presentación de la información</a:t>
            </a:r>
            <a:endParaRPr lang="es-CR" sz="3600" dirty="0"/>
          </a:p>
        </p:txBody>
      </p:sp>
      <p:sp>
        <p:nvSpPr>
          <p:cNvPr id="5" name="2 Marcador de contenido"/>
          <p:cNvSpPr>
            <a:spLocks noGrp="1"/>
          </p:cNvSpPr>
          <p:nvPr>
            <p:ph sz="quarter" idx="1"/>
          </p:nvPr>
        </p:nvSpPr>
        <p:spPr>
          <a:xfrm>
            <a:off x="214282" y="1071546"/>
            <a:ext cx="6301934" cy="5597814"/>
          </a:xfrm>
        </p:spPr>
        <p:txBody>
          <a:bodyPr>
            <a:normAutofit/>
          </a:bodyPr>
          <a:lstStyle/>
          <a:p>
            <a:pPr algn="just"/>
            <a:r>
              <a:rPr lang="es-CR" sz="2000" dirty="0"/>
              <a:t>El uso corriente ha producido que, en muchas ocasiones, no se consideren los criterios técnicos en su construcción… creando confusión a la hora de leer o analizar cierto representación de la información. </a:t>
            </a:r>
          </a:p>
          <a:p>
            <a:pPr algn="just"/>
            <a:endParaRPr lang="es-ES_tradnl" sz="2000" dirty="0"/>
          </a:p>
          <a:p>
            <a:pPr algn="just"/>
            <a:r>
              <a:rPr lang="es-CR" sz="2000" dirty="0"/>
              <a:t>Desde el punto de vista estético, el diseño de los cuadros y los gráficos estadísticos depende mucho del gusto de la persona que los construya:  “</a:t>
            </a:r>
            <a:r>
              <a:rPr lang="es-CR" sz="2000" b="1" i="1" dirty="0"/>
              <a:t>…lo que importa es que se entienda…</a:t>
            </a:r>
            <a:r>
              <a:rPr lang="es-CR" sz="2000" dirty="0"/>
              <a:t>”. Desde el punto de vista de normas, eso no es tan válido.</a:t>
            </a:r>
          </a:p>
          <a:p>
            <a:pPr algn="just"/>
            <a:endParaRPr lang="es-ES_tradnl" sz="2000" dirty="0"/>
          </a:p>
          <a:p>
            <a:pPr algn="just"/>
            <a:r>
              <a:rPr lang="es-CR" sz="2000" dirty="0"/>
              <a:t>Para lograr la  representación adecuada de los datos, se requiere respetar las normas que regulan su construcción.</a:t>
            </a:r>
          </a:p>
          <a:p>
            <a:pPr algn="just"/>
            <a:endParaRPr lang="es-CR" sz="2000" dirty="0"/>
          </a:p>
          <a:p>
            <a:pPr algn="just"/>
            <a:r>
              <a:rPr lang="es-CR" sz="2000" dirty="0"/>
              <a:t>El presente curso brinda normas cierto tipo de normas para la construcción de cuadros y gráficos, sin embargo cada campo o profesión se posee sus propios criterios. </a:t>
            </a:r>
          </a:p>
        </p:txBody>
      </p:sp>
      <p:pic>
        <p:nvPicPr>
          <p:cNvPr id="36866" name="Picture 2" descr="http://www.methesis.fcs.ucr.ac.cr/blogs/rviales/wp-content/uploads/2009/07/construccion.jpg"/>
          <p:cNvPicPr>
            <a:picLocks noChangeAspect="1" noChangeArrowheads="1"/>
          </p:cNvPicPr>
          <p:nvPr/>
        </p:nvPicPr>
        <p:blipFill>
          <a:blip r:embed="rId2" cstate="print"/>
          <a:srcRect/>
          <a:stretch>
            <a:fillRect/>
          </a:stretch>
        </p:blipFill>
        <p:spPr bwMode="auto">
          <a:xfrm>
            <a:off x="6759382" y="1142984"/>
            <a:ext cx="2004289" cy="1853968"/>
          </a:xfrm>
          <a:prstGeom prst="rect">
            <a:avLst/>
          </a:prstGeom>
          <a:noFill/>
        </p:spPr>
      </p:pic>
      <p:pic>
        <p:nvPicPr>
          <p:cNvPr id="36870" name="Picture 6" descr="http://www.brmusic.net/Festival_Atarfe_Vega_Rock/arch/normas.jpg"/>
          <p:cNvPicPr>
            <a:picLocks noChangeAspect="1" noChangeArrowheads="1"/>
          </p:cNvPicPr>
          <p:nvPr/>
        </p:nvPicPr>
        <p:blipFill>
          <a:blip r:embed="rId3" cstate="print"/>
          <a:srcRect/>
          <a:stretch>
            <a:fillRect/>
          </a:stretch>
        </p:blipFill>
        <p:spPr bwMode="auto">
          <a:xfrm>
            <a:off x="6790994" y="4365104"/>
            <a:ext cx="2040986" cy="1805175"/>
          </a:xfrm>
          <a:prstGeom prst="rect">
            <a:avLst/>
          </a:prstGeom>
          <a:noFill/>
        </p:spPr>
      </p:pic>
    </p:spTree>
  </p:cSld>
  <p:clrMapOvr>
    <a:masterClrMapping/>
  </p:clrMapOvr>
  <p:transition>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2" y="188640"/>
            <a:ext cx="8856984" cy="792088"/>
          </a:xfrm>
        </p:spPr>
        <p:txBody>
          <a:bodyPr>
            <a:normAutofit/>
          </a:bodyPr>
          <a:lstStyle/>
          <a:p>
            <a:pPr algn="ctr"/>
            <a:r>
              <a:rPr lang="es-CR" sz="3200" dirty="0"/>
              <a:t>Lo clásico en la presentación de la información… </a:t>
            </a:r>
          </a:p>
        </p:txBody>
      </p:sp>
      <p:pic>
        <p:nvPicPr>
          <p:cNvPr id="1026" name="Picture 2" descr="Resultado de imagen para the classic"/>
          <p:cNvPicPr>
            <a:picLocks noChangeAspect="1" noChangeArrowheads="1"/>
          </p:cNvPicPr>
          <p:nvPr/>
        </p:nvPicPr>
        <p:blipFill rotWithShape="1">
          <a:blip r:embed="rId2">
            <a:extLst>
              <a:ext uri="{28A0092B-C50C-407E-A947-70E740481C1C}">
                <a14:useLocalDpi xmlns:a14="http://schemas.microsoft.com/office/drawing/2010/main" val="0"/>
              </a:ext>
            </a:extLst>
          </a:blip>
          <a:srcRect t="32760" b="4241"/>
          <a:stretch/>
        </p:blipFill>
        <p:spPr bwMode="auto">
          <a:xfrm>
            <a:off x="1167458" y="1412776"/>
            <a:ext cx="7056784" cy="2778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the classic tan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509120"/>
            <a:ext cx="8312596" cy="202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034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4638"/>
            <a:ext cx="7772400" cy="868346"/>
          </a:xfrm>
        </p:spPr>
        <p:txBody>
          <a:bodyPr>
            <a:normAutofit/>
          </a:bodyPr>
          <a:lstStyle/>
          <a:p>
            <a:pPr algn="ctr"/>
            <a:r>
              <a:rPr lang="es-ES_tradnl" sz="3600" dirty="0"/>
              <a:t>Presentación de la información</a:t>
            </a:r>
            <a:endParaRPr lang="es-CR" sz="3600" dirty="0"/>
          </a:p>
        </p:txBody>
      </p:sp>
      <p:sp>
        <p:nvSpPr>
          <p:cNvPr id="3" name="2 Marcador de contenido"/>
          <p:cNvSpPr>
            <a:spLocks noGrp="1"/>
          </p:cNvSpPr>
          <p:nvPr>
            <p:ph sz="quarter" idx="1"/>
          </p:nvPr>
        </p:nvSpPr>
        <p:spPr>
          <a:xfrm>
            <a:off x="323528" y="1196752"/>
            <a:ext cx="8208912" cy="4572000"/>
          </a:xfrm>
        </p:spPr>
        <p:txBody>
          <a:bodyPr>
            <a:normAutofit/>
          </a:bodyPr>
          <a:lstStyle/>
          <a:p>
            <a:pPr>
              <a:buNone/>
            </a:pPr>
            <a:r>
              <a:rPr lang="es-ES_tradnl" sz="2400" dirty="0"/>
              <a:t>	En un principio se abordarán las 4 formas clásicas de presentar la información:</a:t>
            </a:r>
          </a:p>
          <a:p>
            <a:pPr>
              <a:buNone/>
            </a:pPr>
            <a:r>
              <a:rPr lang="es-ES_tradnl" sz="2400" dirty="0"/>
              <a:t>	</a:t>
            </a:r>
          </a:p>
          <a:p>
            <a:pPr>
              <a:buNone/>
            </a:pPr>
            <a:r>
              <a:rPr lang="es-ES_tradnl" sz="2400" dirty="0"/>
              <a:t>	a. Textual.</a:t>
            </a:r>
          </a:p>
          <a:p>
            <a:pPr>
              <a:buNone/>
            </a:pPr>
            <a:r>
              <a:rPr lang="es-ES_tradnl" sz="2400" dirty="0"/>
              <a:t>	b. </a:t>
            </a:r>
            <a:r>
              <a:rPr lang="es-ES_tradnl" sz="2400" dirty="0" err="1"/>
              <a:t>Semitabular</a:t>
            </a:r>
            <a:r>
              <a:rPr lang="es-ES_tradnl" sz="2400" dirty="0"/>
              <a:t>.</a:t>
            </a:r>
          </a:p>
          <a:p>
            <a:pPr>
              <a:buNone/>
            </a:pPr>
            <a:r>
              <a:rPr lang="es-ES_tradnl" sz="2400" dirty="0"/>
              <a:t>	c. Tabular (cuadro).</a:t>
            </a:r>
          </a:p>
          <a:p>
            <a:pPr>
              <a:buNone/>
            </a:pPr>
            <a:r>
              <a:rPr lang="es-ES_tradnl" sz="2400" dirty="0"/>
              <a:t>	d. Gráfica (gráfico).</a:t>
            </a:r>
          </a:p>
        </p:txBody>
      </p:sp>
      <p:pic>
        <p:nvPicPr>
          <p:cNvPr id="38914" name="Picture 2" descr="http://agaudi.files.wordpress.com/2007/08/cabot-street-cinema.jpg"/>
          <p:cNvPicPr>
            <a:picLocks noChangeAspect="1" noChangeArrowheads="1"/>
          </p:cNvPicPr>
          <p:nvPr/>
        </p:nvPicPr>
        <p:blipFill>
          <a:blip r:embed="rId2" cstate="print"/>
          <a:srcRect/>
          <a:stretch>
            <a:fillRect/>
          </a:stretch>
        </p:blipFill>
        <p:spPr bwMode="auto">
          <a:xfrm>
            <a:off x="3409886" y="2448272"/>
            <a:ext cx="5734114" cy="4437112"/>
          </a:xfrm>
          <a:prstGeom prst="rect">
            <a:avLst/>
          </a:prstGeom>
          <a:noFill/>
        </p:spPr>
      </p:pic>
    </p:spTree>
  </p:cSld>
  <p:clrMapOvr>
    <a:masterClrMapping/>
  </p:clrMapOvr>
  <p:transition>
    <p:split dir="in"/>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1234</TotalTime>
  <Words>2509</Words>
  <Application>Microsoft Office PowerPoint</Application>
  <PresentationFormat>Presentación en pantalla (4:3)</PresentationFormat>
  <Paragraphs>271</Paragraphs>
  <Slides>66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66</vt:i4>
      </vt:variant>
    </vt:vector>
  </HeadingPairs>
  <TitlesOfParts>
    <vt:vector size="71" baseType="lpstr">
      <vt:lpstr>Arial</vt:lpstr>
      <vt:lpstr>Franklin Gothic Book</vt:lpstr>
      <vt:lpstr>Perpetua</vt:lpstr>
      <vt:lpstr>Wingdings 2</vt:lpstr>
      <vt:lpstr>Equidad</vt:lpstr>
      <vt:lpstr>Visualización de la información.</vt:lpstr>
      <vt:lpstr>Preámbulo </vt:lpstr>
      <vt:lpstr>Presentación de PowerPoint</vt:lpstr>
      <vt:lpstr>Índice</vt:lpstr>
      <vt:lpstr>Índice</vt:lpstr>
      <vt:lpstr>Presentación de la información</vt:lpstr>
      <vt:lpstr>Presentación de la información</vt:lpstr>
      <vt:lpstr>Lo clásico en la presentación de la información… </vt:lpstr>
      <vt:lpstr>Presentación de la información</vt:lpstr>
      <vt:lpstr>Presentación Textual</vt:lpstr>
      <vt:lpstr>Presentación semi-tabular</vt:lpstr>
      <vt:lpstr>CUADROS</vt:lpstr>
      <vt:lpstr>Cuadros </vt:lpstr>
      <vt:lpstr>Componentes del CUADRO</vt:lpstr>
      <vt:lpstr>Componentes de un cuadro</vt:lpstr>
      <vt:lpstr>Cuadro: título</vt:lpstr>
      <vt:lpstr>Cuadro: nota preliminar</vt:lpstr>
      <vt:lpstr>Cuadro: columna matriz</vt:lpstr>
      <vt:lpstr>Cuadro: encabezados</vt:lpstr>
      <vt:lpstr>Cuadro: cuerpo o contenido</vt:lpstr>
      <vt:lpstr>Cuadro: nota al pie</vt:lpstr>
      <vt:lpstr>Cuadro: fuente</vt:lpstr>
      <vt:lpstr>Ventaja de los cuadros</vt:lpstr>
      <vt:lpstr>Índice</vt:lpstr>
      <vt:lpstr>Presentación de PowerPoint</vt:lpstr>
      <vt:lpstr>Gráficos</vt:lpstr>
      <vt:lpstr>Gráficos</vt:lpstr>
      <vt:lpstr>Componentes del GRÁFICO</vt:lpstr>
      <vt:lpstr>Componentes del GRÁFICO</vt:lpstr>
      <vt:lpstr>Gráfico: Título, nota introductoria, nota al pie y fuente. </vt:lpstr>
      <vt:lpstr>Gráfico: leyenda eje “y” y escala eje “y”</vt:lpstr>
      <vt:lpstr>Gráfico: leyenda eje “y” y escala eje “y”</vt:lpstr>
      <vt:lpstr>Gráfico: diagrama</vt:lpstr>
      <vt:lpstr>Tipos de gráficos</vt:lpstr>
      <vt:lpstr>Gráfico: barras horizontales</vt:lpstr>
      <vt:lpstr>Gráfico: barras verticales</vt:lpstr>
      <vt:lpstr>Gráfico: Lineales Aritméticos (GLA)</vt:lpstr>
      <vt:lpstr>Gráfico: circular (pastel)</vt:lpstr>
      <vt:lpstr>Presentación de PowerPoint</vt:lpstr>
      <vt:lpstr>Gráfico: barra 100%</vt:lpstr>
      <vt:lpstr>Gráfico: histograma</vt:lpstr>
      <vt:lpstr>Gráfico: polígono</vt:lpstr>
      <vt:lpstr>Gráfico: bastones</vt:lpstr>
      <vt:lpstr>Gráfico: dispersión</vt:lpstr>
      <vt:lpstr>Gráfico: barras de doble dirección</vt:lpstr>
      <vt:lpstr>Gráfico: la telaraña.</vt:lpstr>
      <vt:lpstr>Gráfico: el bloque.</vt:lpstr>
      <vt:lpstr>Gráfico: ¿qué gráfico debo utilizar?</vt:lpstr>
      <vt:lpstr>Gráficos</vt:lpstr>
      <vt:lpstr>¿Cuadro o Gráfico?</vt:lpstr>
      <vt:lpstr>Índice</vt:lpstr>
      <vt:lpstr>Otras representaciones gráficas</vt:lpstr>
      <vt:lpstr>Otras representaciones gráficas</vt:lpstr>
      <vt:lpstr>Presentación de PowerPoint</vt:lpstr>
      <vt:lpstr>Otras representaciones gráficas</vt:lpstr>
      <vt:lpstr>Presentación de PowerPoint</vt:lpstr>
      <vt:lpstr>El Dashboard</vt:lpstr>
      <vt:lpstr>Presentación de PowerPoint</vt:lpstr>
      <vt:lpstr>El Dashboard: COVID – 19 </vt:lpstr>
      <vt:lpstr>El Dashboard</vt:lpstr>
      <vt:lpstr>Nube de palabras</vt:lpstr>
      <vt:lpstr>Nube de palabras</vt:lpstr>
      <vt:lpstr>Las conexiones (redes sociales)</vt:lpstr>
      <vt:lpstr>Conclusión</vt:lpstr>
      <vt:lpstr>¿Dudas?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Oscar</dc:creator>
  <cp:lastModifiedBy>Oscar Centeno Mora</cp:lastModifiedBy>
  <cp:revision>131</cp:revision>
  <dcterms:modified xsi:type="dcterms:W3CDTF">2020-04-10T15:37:21Z</dcterms:modified>
</cp:coreProperties>
</file>